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sldIdLst>
    <p:sldId id="257" r:id="rId2"/>
    <p:sldId id="258" r:id="rId3"/>
    <p:sldId id="264" r:id="rId4"/>
    <p:sldId id="263" r:id="rId5"/>
    <p:sldId id="266" r:id="rId6"/>
    <p:sldId id="267" r:id="rId7"/>
    <p:sldId id="261" r:id="rId8"/>
    <p:sldId id="268" r:id="rId9"/>
    <p:sldId id="260" r:id="rId10"/>
    <p:sldId id="259" r:id="rId11"/>
    <p:sldId id="265" r:id="rId12"/>
    <p:sldId id="269" r:id="rId13"/>
    <p:sldId id="270" r:id="rId14"/>
    <p:sldId id="262"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E035D"/>
    <a:srgbClr val="5F0801"/>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51" d="100"/>
          <a:sy n="51" d="100"/>
        </p:scale>
        <p:origin x="-34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5B90B30-B440-47DB-B1F7-70ECE9165D14}" type="datetimeFigureOut">
              <a:rPr lang="en-US" smtClean="0"/>
              <a:pPr/>
              <a:t>6/27/2013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22BDB26-6401-4609-B075-CE44B7E1BFA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22BDB26-6401-4609-B075-CE44B7E1BFA2}" type="slidenum">
              <a:rPr lang="en-US" smtClean="0"/>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6/27/2013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6/27/2013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6/27/2013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6/27/2013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6/27/2013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extBox 4"/>
          <p:cNvSpPr txBox="1"/>
          <p:nvPr/>
        </p:nvSpPr>
        <p:spPr>
          <a:xfrm>
            <a:off x="-1295400" y="-1676400"/>
            <a:ext cx="3505200" cy="369332"/>
          </a:xfrm>
          <a:prstGeom prst="rect">
            <a:avLst/>
          </a:prstGeom>
          <a:noFill/>
        </p:spPr>
        <p:txBody>
          <a:bodyPr wrap="square" rtlCol="0">
            <a:spAutoFit/>
          </a:bodyPr>
          <a:lstStyle/>
          <a:p>
            <a:endParaRPr lang="en-US"/>
          </a:p>
        </p:txBody>
      </p:sp>
      <p:sp>
        <p:nvSpPr>
          <p:cNvPr id="11" name="Rectangle 10"/>
          <p:cNvSpPr/>
          <p:nvPr/>
        </p:nvSpPr>
        <p:spPr>
          <a:xfrm>
            <a:off x="990600" y="0"/>
            <a:ext cx="7543800" cy="2215991"/>
          </a:xfrm>
          <a:prstGeom prst="rect">
            <a:avLst/>
          </a:prstGeom>
          <a:noFill/>
        </p:spPr>
        <p:txBody>
          <a:bodyPr wrap="squar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bn-BD" sz="13800" b="1" spc="150" dirty="0" smtClean="0">
                <a:ln w="11430"/>
                <a:solidFill>
                  <a:srgbClr val="00B0F0"/>
                </a:solidFill>
                <a:effectLst>
                  <a:outerShdw blurRad="25400" algn="tl" rotWithShape="0">
                    <a:srgbClr val="000000">
                      <a:alpha val="43000"/>
                    </a:srgbClr>
                  </a:outerShdw>
                </a:effectLst>
                <a:latin typeface="NikoshBAN" pitchFamily="2" charset="0"/>
                <a:cs typeface="NikoshBAN" pitchFamily="2" charset="0"/>
              </a:rPr>
              <a:t>স্বাগতম</a:t>
            </a:r>
            <a:endParaRPr lang="en-US" sz="13800" b="1" cap="none" spc="150" dirty="0">
              <a:ln w="11430"/>
              <a:solidFill>
                <a:srgbClr val="00B0F0"/>
              </a:solidFill>
              <a:effectLst>
                <a:outerShdw blurRad="25400" algn="tl" rotWithShape="0">
                  <a:srgbClr val="000000">
                    <a:alpha val="43000"/>
                  </a:srgbClr>
                </a:outerShdw>
              </a:effectLst>
              <a:latin typeface="NikoshBAN" pitchFamily="2" charset="0"/>
              <a:cs typeface="NikoshBAN" pitchFamily="2" charset="0"/>
            </a:endParaRPr>
          </a:p>
        </p:txBody>
      </p:sp>
      <p:pic>
        <p:nvPicPr>
          <p:cNvPr id="6" name="Picture 5" descr="10.jpg"/>
          <p:cNvPicPr>
            <a:picLocks noChangeAspect="1"/>
          </p:cNvPicPr>
          <p:nvPr/>
        </p:nvPicPr>
        <p:blipFill>
          <a:blip r:embed="rId2"/>
          <a:stretch>
            <a:fillRect/>
          </a:stretch>
        </p:blipFill>
        <p:spPr>
          <a:xfrm>
            <a:off x="762000" y="2133600"/>
            <a:ext cx="7620000" cy="44577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2000" fill="hold"/>
                                        <p:tgtEl>
                                          <p:spTgt spid="11"/>
                                        </p:tgtEl>
                                        <p:attrNameLst>
                                          <p:attrName>ppt_x</p:attrName>
                                        </p:attrNameLst>
                                      </p:cBhvr>
                                      <p:tavLst>
                                        <p:tav tm="0">
                                          <p:val>
                                            <p:strVal val="#ppt_x"/>
                                          </p:val>
                                        </p:tav>
                                        <p:tav tm="100000">
                                          <p:val>
                                            <p:strVal val="#ppt_x"/>
                                          </p:val>
                                        </p:tav>
                                      </p:tavLst>
                                    </p:anim>
                                    <p:anim calcmode="lin" valueType="num">
                                      <p:cBhvr additive="base">
                                        <p:cTn id="8" dur="2000" fill="hold"/>
                                        <p:tgtEl>
                                          <p:spTgt spid="11"/>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Arrow Connector 2"/>
          <p:cNvCxnSpPr/>
          <p:nvPr/>
        </p:nvCxnSpPr>
        <p:spPr>
          <a:xfrm rot="5400000" flipH="1" flipV="1">
            <a:off x="342106" y="2170906"/>
            <a:ext cx="35814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5" name="Straight Arrow Connector 4"/>
          <p:cNvCxnSpPr/>
          <p:nvPr/>
        </p:nvCxnSpPr>
        <p:spPr>
          <a:xfrm>
            <a:off x="2133600" y="3962400"/>
            <a:ext cx="54864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9" name="Straight Connector 8"/>
          <p:cNvCxnSpPr/>
          <p:nvPr/>
        </p:nvCxnSpPr>
        <p:spPr>
          <a:xfrm>
            <a:off x="3124200" y="1676400"/>
            <a:ext cx="3048000" cy="1905000"/>
          </a:xfrm>
          <a:prstGeom prst="line">
            <a:avLst/>
          </a:prstGeom>
        </p:spPr>
        <p:style>
          <a:lnRef idx="3">
            <a:schemeClr val="accent2"/>
          </a:lnRef>
          <a:fillRef idx="0">
            <a:schemeClr val="accent2"/>
          </a:fillRef>
          <a:effectRef idx="2">
            <a:schemeClr val="accent2"/>
          </a:effectRef>
          <a:fontRef idx="minor">
            <a:schemeClr val="tx1"/>
          </a:fontRef>
        </p:style>
      </p:cxnSp>
      <p:cxnSp>
        <p:nvCxnSpPr>
          <p:cNvPr id="7" name="Straight Connector 6"/>
          <p:cNvCxnSpPr/>
          <p:nvPr/>
        </p:nvCxnSpPr>
        <p:spPr>
          <a:xfrm>
            <a:off x="2133600" y="2514600"/>
            <a:ext cx="2286000" cy="1588"/>
          </a:xfrm>
          <a:prstGeom prst="line">
            <a:avLst/>
          </a:prstGeom>
        </p:spPr>
        <p:style>
          <a:lnRef idx="3">
            <a:schemeClr val="accent1"/>
          </a:lnRef>
          <a:fillRef idx="0">
            <a:schemeClr val="accent1"/>
          </a:fillRef>
          <a:effectRef idx="2">
            <a:schemeClr val="accent1"/>
          </a:effectRef>
          <a:fontRef idx="minor">
            <a:schemeClr val="tx1"/>
          </a:fontRef>
        </p:style>
      </p:cxnSp>
      <p:cxnSp>
        <p:nvCxnSpPr>
          <p:cNvPr id="8" name="Straight Connector 7"/>
          <p:cNvCxnSpPr/>
          <p:nvPr/>
        </p:nvCxnSpPr>
        <p:spPr>
          <a:xfrm>
            <a:off x="2133600" y="3124200"/>
            <a:ext cx="3276600" cy="1588"/>
          </a:xfrm>
          <a:prstGeom prst="line">
            <a:avLst/>
          </a:prstGeom>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rot="5400000">
            <a:off x="3694906" y="3238500"/>
            <a:ext cx="1447800" cy="1588"/>
          </a:xfrm>
          <a:prstGeom prst="line">
            <a:avLst/>
          </a:prstGeom>
        </p:spPr>
        <p:style>
          <a:lnRef idx="3">
            <a:schemeClr val="accent1"/>
          </a:lnRef>
          <a:fillRef idx="0">
            <a:schemeClr val="accent1"/>
          </a:fillRef>
          <a:effectRef idx="2">
            <a:schemeClr val="accent1"/>
          </a:effectRef>
          <a:fontRef idx="minor">
            <a:schemeClr val="tx1"/>
          </a:fontRef>
        </p:style>
      </p:cxnSp>
      <p:cxnSp>
        <p:nvCxnSpPr>
          <p:cNvPr id="14" name="Straight Connector 13"/>
          <p:cNvCxnSpPr/>
          <p:nvPr/>
        </p:nvCxnSpPr>
        <p:spPr>
          <a:xfrm rot="5400000" flipH="1" flipV="1">
            <a:off x="4991100" y="3541712"/>
            <a:ext cx="836612" cy="1588"/>
          </a:xfrm>
          <a:prstGeom prst="line">
            <a:avLst/>
          </a:prstGeom>
        </p:spPr>
        <p:style>
          <a:lnRef idx="3">
            <a:schemeClr val="accent1"/>
          </a:lnRef>
          <a:fillRef idx="0">
            <a:schemeClr val="accent1"/>
          </a:fillRef>
          <a:effectRef idx="2">
            <a:schemeClr val="accent1"/>
          </a:effectRef>
          <a:fontRef idx="minor">
            <a:schemeClr val="tx1"/>
          </a:fontRef>
        </p:style>
      </p:cxnSp>
      <p:sp>
        <p:nvSpPr>
          <p:cNvPr id="18" name="TextBox 17"/>
          <p:cNvSpPr txBox="1"/>
          <p:nvPr/>
        </p:nvSpPr>
        <p:spPr>
          <a:xfrm>
            <a:off x="4419600" y="2286000"/>
            <a:ext cx="304800" cy="381000"/>
          </a:xfrm>
          <a:prstGeom prst="rect">
            <a:avLst/>
          </a:prstGeom>
          <a:noFill/>
        </p:spPr>
        <p:txBody>
          <a:bodyPr wrap="square" rtlCol="0">
            <a:spAutoFit/>
          </a:bodyPr>
          <a:lstStyle/>
          <a:p>
            <a:r>
              <a:rPr lang="en-US" dirty="0" smtClean="0">
                <a:solidFill>
                  <a:srgbClr val="C00000"/>
                </a:solidFill>
                <a:latin typeface="NikoshBAN" pitchFamily="2" charset="0"/>
                <a:cs typeface="NikoshBAN" pitchFamily="2" charset="0"/>
              </a:rPr>
              <a:t>A</a:t>
            </a:r>
            <a:endParaRPr lang="en-US" dirty="0">
              <a:solidFill>
                <a:srgbClr val="C00000"/>
              </a:solidFill>
              <a:latin typeface="NikoshBAN" pitchFamily="2" charset="0"/>
              <a:cs typeface="NikoshBAN" pitchFamily="2" charset="0"/>
            </a:endParaRPr>
          </a:p>
        </p:txBody>
      </p:sp>
      <p:sp>
        <p:nvSpPr>
          <p:cNvPr id="19" name="TextBox 18"/>
          <p:cNvSpPr txBox="1"/>
          <p:nvPr/>
        </p:nvSpPr>
        <p:spPr>
          <a:xfrm>
            <a:off x="5410200" y="2895600"/>
            <a:ext cx="304800" cy="381000"/>
          </a:xfrm>
          <a:prstGeom prst="rect">
            <a:avLst/>
          </a:prstGeom>
          <a:noFill/>
        </p:spPr>
        <p:txBody>
          <a:bodyPr wrap="square" rtlCol="0">
            <a:spAutoFit/>
          </a:bodyPr>
          <a:lstStyle/>
          <a:p>
            <a:r>
              <a:rPr lang="en-US" dirty="0" smtClean="0">
                <a:solidFill>
                  <a:srgbClr val="C00000"/>
                </a:solidFill>
                <a:latin typeface="NikoshBAN" pitchFamily="2" charset="0"/>
                <a:cs typeface="NikoshBAN" pitchFamily="2" charset="0"/>
              </a:rPr>
              <a:t>B</a:t>
            </a:r>
            <a:endParaRPr lang="en-US" dirty="0">
              <a:solidFill>
                <a:srgbClr val="C00000"/>
              </a:solidFill>
              <a:latin typeface="NikoshBAN" pitchFamily="2" charset="0"/>
              <a:cs typeface="NikoshBAN" pitchFamily="2" charset="0"/>
            </a:endParaRPr>
          </a:p>
        </p:txBody>
      </p:sp>
      <p:sp>
        <p:nvSpPr>
          <p:cNvPr id="20" name="TextBox 19"/>
          <p:cNvSpPr txBox="1"/>
          <p:nvPr/>
        </p:nvSpPr>
        <p:spPr>
          <a:xfrm>
            <a:off x="1676400" y="2450068"/>
            <a:ext cx="533400" cy="369332"/>
          </a:xfrm>
          <a:prstGeom prst="rect">
            <a:avLst/>
          </a:prstGeom>
          <a:noFill/>
        </p:spPr>
        <p:txBody>
          <a:bodyPr wrap="square" rtlCol="0">
            <a:spAutoFit/>
          </a:bodyPr>
          <a:lstStyle/>
          <a:p>
            <a:r>
              <a:rPr lang="en-US" dirty="0" smtClean="0">
                <a:solidFill>
                  <a:srgbClr val="C00000"/>
                </a:solidFill>
                <a:latin typeface="NikoshBAN" pitchFamily="2" charset="0"/>
                <a:cs typeface="NikoshBAN" pitchFamily="2" charset="0"/>
              </a:rPr>
              <a:t>P</a:t>
            </a:r>
            <a:r>
              <a:rPr lang="en-US" dirty="0" smtClean="0">
                <a:solidFill>
                  <a:srgbClr val="C00000"/>
                </a:solidFill>
                <a:latin typeface="+mj-lt"/>
                <a:cs typeface="NikoshBAN" pitchFamily="2" charset="0"/>
              </a:rPr>
              <a:t>2</a:t>
            </a:r>
            <a:endParaRPr lang="en-US" dirty="0">
              <a:solidFill>
                <a:srgbClr val="C00000"/>
              </a:solidFill>
              <a:latin typeface="NikoshBAN" pitchFamily="2" charset="0"/>
              <a:cs typeface="NikoshBAN" pitchFamily="2" charset="0"/>
            </a:endParaRPr>
          </a:p>
        </p:txBody>
      </p:sp>
      <p:sp>
        <p:nvSpPr>
          <p:cNvPr id="21" name="TextBox 20"/>
          <p:cNvSpPr txBox="1"/>
          <p:nvPr/>
        </p:nvSpPr>
        <p:spPr>
          <a:xfrm>
            <a:off x="1676400" y="3059668"/>
            <a:ext cx="533400" cy="369332"/>
          </a:xfrm>
          <a:prstGeom prst="rect">
            <a:avLst/>
          </a:prstGeom>
          <a:noFill/>
        </p:spPr>
        <p:txBody>
          <a:bodyPr wrap="square" rtlCol="0">
            <a:spAutoFit/>
          </a:bodyPr>
          <a:lstStyle/>
          <a:p>
            <a:r>
              <a:rPr lang="en-US" dirty="0" smtClean="0">
                <a:solidFill>
                  <a:srgbClr val="C00000"/>
                </a:solidFill>
                <a:latin typeface="NikoshBAN" pitchFamily="2" charset="0"/>
                <a:cs typeface="NikoshBAN" pitchFamily="2" charset="0"/>
              </a:rPr>
              <a:t>P</a:t>
            </a:r>
            <a:r>
              <a:rPr lang="en-US" dirty="0" smtClean="0">
                <a:solidFill>
                  <a:srgbClr val="C00000"/>
                </a:solidFill>
                <a:latin typeface="+mj-lt"/>
                <a:cs typeface="NikoshBAN" pitchFamily="2" charset="0"/>
              </a:rPr>
              <a:t>1</a:t>
            </a:r>
            <a:endParaRPr lang="en-US" dirty="0">
              <a:solidFill>
                <a:srgbClr val="C00000"/>
              </a:solidFill>
              <a:latin typeface="NikoshBAN" pitchFamily="2" charset="0"/>
              <a:cs typeface="NikoshBAN" pitchFamily="2" charset="0"/>
            </a:endParaRPr>
          </a:p>
        </p:txBody>
      </p:sp>
      <p:sp>
        <p:nvSpPr>
          <p:cNvPr id="22" name="TextBox 21"/>
          <p:cNvSpPr txBox="1"/>
          <p:nvPr/>
        </p:nvSpPr>
        <p:spPr>
          <a:xfrm>
            <a:off x="4114800" y="4038600"/>
            <a:ext cx="533400" cy="369332"/>
          </a:xfrm>
          <a:prstGeom prst="rect">
            <a:avLst/>
          </a:prstGeom>
          <a:noFill/>
        </p:spPr>
        <p:txBody>
          <a:bodyPr wrap="square" rtlCol="0">
            <a:spAutoFit/>
          </a:bodyPr>
          <a:lstStyle/>
          <a:p>
            <a:r>
              <a:rPr lang="en-US" dirty="0" smtClean="0">
                <a:solidFill>
                  <a:srgbClr val="C00000"/>
                </a:solidFill>
                <a:latin typeface="NikoshBAN" pitchFamily="2" charset="0"/>
                <a:cs typeface="NikoshBAN" pitchFamily="2" charset="0"/>
              </a:rPr>
              <a:t>Q</a:t>
            </a:r>
            <a:r>
              <a:rPr lang="en-US" dirty="0" smtClean="0">
                <a:solidFill>
                  <a:srgbClr val="C00000"/>
                </a:solidFill>
                <a:latin typeface="+mj-lt"/>
                <a:cs typeface="NikoshBAN" pitchFamily="2" charset="0"/>
              </a:rPr>
              <a:t>2</a:t>
            </a:r>
            <a:endParaRPr lang="en-US" dirty="0">
              <a:solidFill>
                <a:srgbClr val="C00000"/>
              </a:solidFill>
              <a:latin typeface="NikoshBAN" pitchFamily="2" charset="0"/>
              <a:cs typeface="NikoshBAN" pitchFamily="2" charset="0"/>
            </a:endParaRPr>
          </a:p>
        </p:txBody>
      </p:sp>
      <p:sp>
        <p:nvSpPr>
          <p:cNvPr id="23" name="TextBox 22"/>
          <p:cNvSpPr txBox="1"/>
          <p:nvPr/>
        </p:nvSpPr>
        <p:spPr>
          <a:xfrm>
            <a:off x="5181600" y="4038600"/>
            <a:ext cx="533400" cy="369332"/>
          </a:xfrm>
          <a:prstGeom prst="rect">
            <a:avLst/>
          </a:prstGeom>
          <a:noFill/>
        </p:spPr>
        <p:txBody>
          <a:bodyPr wrap="square" rtlCol="0">
            <a:spAutoFit/>
          </a:bodyPr>
          <a:lstStyle/>
          <a:p>
            <a:r>
              <a:rPr lang="en-US" dirty="0" smtClean="0">
                <a:solidFill>
                  <a:srgbClr val="C00000"/>
                </a:solidFill>
                <a:latin typeface="NikoshBAN" pitchFamily="2" charset="0"/>
                <a:cs typeface="NikoshBAN" pitchFamily="2" charset="0"/>
              </a:rPr>
              <a:t>Q</a:t>
            </a:r>
            <a:r>
              <a:rPr lang="en-US" dirty="0" smtClean="0">
                <a:solidFill>
                  <a:srgbClr val="C00000"/>
                </a:solidFill>
                <a:latin typeface="+mj-lt"/>
                <a:cs typeface="NikoshBAN" pitchFamily="2" charset="0"/>
              </a:rPr>
              <a:t>1</a:t>
            </a:r>
            <a:endParaRPr lang="en-US" dirty="0">
              <a:solidFill>
                <a:srgbClr val="C00000"/>
              </a:solidFill>
              <a:latin typeface="NikoshBAN" pitchFamily="2" charset="0"/>
              <a:cs typeface="NikoshBAN" pitchFamily="2" charset="0"/>
            </a:endParaRPr>
          </a:p>
        </p:txBody>
      </p:sp>
      <p:sp>
        <p:nvSpPr>
          <p:cNvPr id="24" name="TextBox 23"/>
          <p:cNvSpPr txBox="1"/>
          <p:nvPr/>
        </p:nvSpPr>
        <p:spPr>
          <a:xfrm>
            <a:off x="1752600" y="3810000"/>
            <a:ext cx="304800" cy="381000"/>
          </a:xfrm>
          <a:prstGeom prst="rect">
            <a:avLst/>
          </a:prstGeom>
          <a:noFill/>
        </p:spPr>
        <p:txBody>
          <a:bodyPr wrap="square" rtlCol="0">
            <a:spAutoFit/>
          </a:bodyPr>
          <a:lstStyle/>
          <a:p>
            <a:r>
              <a:rPr lang="en-US" dirty="0" smtClean="0">
                <a:solidFill>
                  <a:srgbClr val="C00000"/>
                </a:solidFill>
                <a:latin typeface="NikoshBAN" pitchFamily="2" charset="0"/>
                <a:cs typeface="NikoshBAN" pitchFamily="2" charset="0"/>
              </a:rPr>
              <a:t>O</a:t>
            </a:r>
            <a:endParaRPr lang="en-US" dirty="0">
              <a:solidFill>
                <a:srgbClr val="C00000"/>
              </a:solidFill>
              <a:latin typeface="NikoshBAN" pitchFamily="2" charset="0"/>
              <a:cs typeface="NikoshBAN" pitchFamily="2" charset="0"/>
            </a:endParaRPr>
          </a:p>
        </p:txBody>
      </p:sp>
      <p:sp>
        <p:nvSpPr>
          <p:cNvPr id="25" name="TextBox 24"/>
          <p:cNvSpPr txBox="1"/>
          <p:nvPr/>
        </p:nvSpPr>
        <p:spPr>
          <a:xfrm>
            <a:off x="7239000" y="4114800"/>
            <a:ext cx="914400" cy="523220"/>
          </a:xfrm>
          <a:prstGeom prst="rect">
            <a:avLst/>
          </a:prstGeom>
          <a:noFill/>
        </p:spPr>
        <p:txBody>
          <a:bodyPr wrap="square" rtlCol="0">
            <a:spAutoFit/>
          </a:bodyPr>
          <a:lstStyle/>
          <a:p>
            <a:r>
              <a:rPr lang="bn-BD" sz="2800" dirty="0" smtClean="0">
                <a:solidFill>
                  <a:srgbClr val="C00000"/>
                </a:solidFill>
                <a:latin typeface="NikoshBAN" pitchFamily="2" charset="0"/>
                <a:cs typeface="NikoshBAN" pitchFamily="2" charset="0"/>
              </a:rPr>
              <a:t>চাহিদা</a:t>
            </a:r>
            <a:endParaRPr lang="en-US" sz="2800" dirty="0">
              <a:solidFill>
                <a:srgbClr val="C00000"/>
              </a:solidFill>
              <a:latin typeface="NikoshBAN" pitchFamily="2" charset="0"/>
              <a:cs typeface="NikoshBAN" pitchFamily="2" charset="0"/>
            </a:endParaRPr>
          </a:p>
        </p:txBody>
      </p:sp>
      <p:sp>
        <p:nvSpPr>
          <p:cNvPr id="26" name="TextBox 25"/>
          <p:cNvSpPr txBox="1"/>
          <p:nvPr/>
        </p:nvSpPr>
        <p:spPr>
          <a:xfrm>
            <a:off x="1447800" y="304800"/>
            <a:ext cx="762000" cy="584775"/>
          </a:xfrm>
          <a:prstGeom prst="rect">
            <a:avLst/>
          </a:prstGeom>
          <a:noFill/>
        </p:spPr>
        <p:txBody>
          <a:bodyPr wrap="square" rtlCol="0">
            <a:spAutoFit/>
          </a:bodyPr>
          <a:lstStyle/>
          <a:p>
            <a:r>
              <a:rPr lang="bn-BD" sz="3200" dirty="0" smtClean="0">
                <a:solidFill>
                  <a:srgbClr val="C00000"/>
                </a:solidFill>
                <a:latin typeface="NikoshBAN" pitchFamily="2" charset="0"/>
                <a:cs typeface="NikoshBAN" pitchFamily="2" charset="0"/>
              </a:rPr>
              <a:t>দাম</a:t>
            </a:r>
            <a:endParaRPr lang="en-US" sz="3200" dirty="0">
              <a:solidFill>
                <a:srgbClr val="C00000"/>
              </a:solidFill>
              <a:latin typeface="NikoshBAN" pitchFamily="2" charset="0"/>
              <a:cs typeface="NikoshBAN" pitchFamily="2" charset="0"/>
            </a:endParaRPr>
          </a:p>
        </p:txBody>
      </p:sp>
      <p:sp>
        <p:nvSpPr>
          <p:cNvPr id="27" name="TextBox 26"/>
          <p:cNvSpPr txBox="1"/>
          <p:nvPr/>
        </p:nvSpPr>
        <p:spPr>
          <a:xfrm>
            <a:off x="2819400" y="1447800"/>
            <a:ext cx="304800" cy="381000"/>
          </a:xfrm>
          <a:prstGeom prst="rect">
            <a:avLst/>
          </a:prstGeom>
          <a:noFill/>
        </p:spPr>
        <p:txBody>
          <a:bodyPr wrap="square" rtlCol="0">
            <a:spAutoFit/>
          </a:bodyPr>
          <a:lstStyle/>
          <a:p>
            <a:r>
              <a:rPr lang="en-US" dirty="0" smtClean="0">
                <a:solidFill>
                  <a:srgbClr val="C00000"/>
                </a:solidFill>
                <a:latin typeface="NikoshBAN" pitchFamily="2" charset="0"/>
                <a:cs typeface="NikoshBAN" pitchFamily="2" charset="0"/>
              </a:rPr>
              <a:t>D</a:t>
            </a:r>
            <a:endParaRPr lang="en-US" dirty="0">
              <a:solidFill>
                <a:srgbClr val="C00000"/>
              </a:solidFill>
              <a:latin typeface="NikoshBAN" pitchFamily="2" charset="0"/>
              <a:cs typeface="NikoshBAN" pitchFamily="2" charset="0"/>
            </a:endParaRPr>
          </a:p>
        </p:txBody>
      </p:sp>
      <p:sp>
        <p:nvSpPr>
          <p:cNvPr id="28" name="TextBox 27"/>
          <p:cNvSpPr txBox="1"/>
          <p:nvPr/>
        </p:nvSpPr>
        <p:spPr>
          <a:xfrm>
            <a:off x="6096000" y="3516868"/>
            <a:ext cx="533400" cy="369332"/>
          </a:xfrm>
          <a:prstGeom prst="rect">
            <a:avLst/>
          </a:prstGeom>
          <a:noFill/>
        </p:spPr>
        <p:txBody>
          <a:bodyPr wrap="square" rtlCol="0">
            <a:spAutoFit/>
          </a:bodyPr>
          <a:lstStyle/>
          <a:p>
            <a:r>
              <a:rPr lang="en-US" dirty="0" smtClean="0">
                <a:solidFill>
                  <a:srgbClr val="C00000"/>
                </a:solidFill>
                <a:latin typeface="NikoshBAN" pitchFamily="2" charset="0"/>
                <a:cs typeface="NikoshBAN" pitchFamily="2" charset="0"/>
              </a:rPr>
              <a:t> D</a:t>
            </a:r>
            <a:endParaRPr lang="en-US" dirty="0">
              <a:solidFill>
                <a:srgbClr val="C00000"/>
              </a:solidFill>
              <a:latin typeface="NikoshBAN" pitchFamily="2" charset="0"/>
              <a:cs typeface="NikoshBAN" pitchFamily="2" charset="0"/>
            </a:endParaRPr>
          </a:p>
        </p:txBody>
      </p:sp>
      <p:sp>
        <p:nvSpPr>
          <p:cNvPr id="29" name="TextBox 28"/>
          <p:cNvSpPr txBox="1"/>
          <p:nvPr/>
        </p:nvSpPr>
        <p:spPr>
          <a:xfrm>
            <a:off x="3200400" y="5334000"/>
            <a:ext cx="2057400" cy="707886"/>
          </a:xfrm>
          <a:prstGeom prst="rect">
            <a:avLst/>
          </a:prstGeom>
          <a:noFill/>
        </p:spPr>
        <p:txBody>
          <a:bodyPr wrap="square" rtlCol="0">
            <a:spAutoFit/>
          </a:bodyPr>
          <a:lstStyle/>
          <a:p>
            <a:r>
              <a:rPr lang="bn-BD" sz="4000" dirty="0" smtClean="0">
                <a:solidFill>
                  <a:srgbClr val="00B0F0"/>
                </a:solidFill>
                <a:latin typeface="NikoshBAN" pitchFamily="2" charset="0"/>
                <a:cs typeface="NikoshBAN" pitchFamily="2" charset="0"/>
              </a:rPr>
              <a:t>চাহিদা রেখা</a:t>
            </a:r>
            <a:endParaRPr lang="en-US" dirty="0">
              <a:solidFill>
                <a:srgbClr val="00B0F0"/>
              </a:solidFill>
              <a:latin typeface="NikoshBAN" pitchFamily="2" charset="0"/>
              <a:cs typeface="NikoshBAN"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left)">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left)">
                                      <p:cBhvr>
                                        <p:cTn id="17" dur="20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left)">
                                      <p:cBhvr>
                                        <p:cTn id="22" dur="20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wipe(up)">
                                      <p:cBhvr>
                                        <p:cTn id="27" dur="2000"/>
                                        <p:tgtEl>
                                          <p:spTgt spid="14"/>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wipe(left)">
                                      <p:cBhvr>
                                        <p:cTn id="32" dur="20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wipe(up)">
                                      <p:cBhvr>
                                        <p:cTn id="37" dur="20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animEffect transition="in" filter="fade">
                                      <p:cBhvr>
                                        <p:cTn id="42" dur="2000"/>
                                        <p:tgtEl>
                                          <p:spTgt spid="26"/>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20"/>
                                        </p:tgtEl>
                                        <p:attrNameLst>
                                          <p:attrName>style.visibility</p:attrName>
                                        </p:attrNameLst>
                                      </p:cBhvr>
                                      <p:to>
                                        <p:strVal val="visible"/>
                                      </p:to>
                                    </p:set>
                                    <p:animEffect transition="in" filter="fade">
                                      <p:cBhvr>
                                        <p:cTn id="45" dur="2000"/>
                                        <p:tgtEl>
                                          <p:spTgt spid="20"/>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21"/>
                                        </p:tgtEl>
                                        <p:attrNameLst>
                                          <p:attrName>style.visibility</p:attrName>
                                        </p:attrNameLst>
                                      </p:cBhvr>
                                      <p:to>
                                        <p:strVal val="visible"/>
                                      </p:to>
                                    </p:set>
                                    <p:animEffect transition="in" filter="fade">
                                      <p:cBhvr>
                                        <p:cTn id="48" dur="2000"/>
                                        <p:tgtEl>
                                          <p:spTgt spid="21"/>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24"/>
                                        </p:tgtEl>
                                        <p:attrNameLst>
                                          <p:attrName>style.visibility</p:attrName>
                                        </p:attrNameLst>
                                      </p:cBhvr>
                                      <p:to>
                                        <p:strVal val="visible"/>
                                      </p:to>
                                    </p:set>
                                    <p:animEffect transition="in" filter="fade">
                                      <p:cBhvr>
                                        <p:cTn id="51" dur="2000"/>
                                        <p:tgtEl>
                                          <p:spTgt spid="24"/>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23"/>
                                        </p:tgtEl>
                                        <p:attrNameLst>
                                          <p:attrName>style.visibility</p:attrName>
                                        </p:attrNameLst>
                                      </p:cBhvr>
                                      <p:to>
                                        <p:strVal val="visible"/>
                                      </p:to>
                                    </p:set>
                                    <p:animEffect transition="in" filter="fade">
                                      <p:cBhvr>
                                        <p:cTn id="54" dur="2000"/>
                                        <p:tgtEl>
                                          <p:spTgt spid="23"/>
                                        </p:tgtEl>
                                      </p:cBhvr>
                                    </p:animEffect>
                                  </p:childTnLst>
                                </p:cTn>
                              </p:par>
                              <p:par>
                                <p:cTn id="55" presetID="10" presetClass="entr" presetSubtype="0" fill="hold" grpId="1" nodeType="withEffect">
                                  <p:stCondLst>
                                    <p:cond delay="0"/>
                                  </p:stCondLst>
                                  <p:childTnLst>
                                    <p:set>
                                      <p:cBhvr>
                                        <p:cTn id="56" dur="1" fill="hold">
                                          <p:stCondLst>
                                            <p:cond delay="0"/>
                                          </p:stCondLst>
                                        </p:cTn>
                                        <p:tgtEl>
                                          <p:spTgt spid="22"/>
                                        </p:tgtEl>
                                        <p:attrNameLst>
                                          <p:attrName>style.visibility</p:attrName>
                                        </p:attrNameLst>
                                      </p:cBhvr>
                                      <p:to>
                                        <p:strVal val="visible"/>
                                      </p:to>
                                    </p:set>
                                    <p:animEffect transition="in" filter="fade">
                                      <p:cBhvr>
                                        <p:cTn id="57" dur="2000"/>
                                        <p:tgtEl>
                                          <p:spTgt spid="22"/>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25"/>
                                        </p:tgtEl>
                                        <p:attrNameLst>
                                          <p:attrName>style.visibility</p:attrName>
                                        </p:attrNameLst>
                                      </p:cBhvr>
                                      <p:to>
                                        <p:strVal val="visible"/>
                                      </p:to>
                                    </p:set>
                                    <p:animEffect transition="in" filter="fade">
                                      <p:cBhvr>
                                        <p:cTn id="60" dur="2000"/>
                                        <p:tgtEl>
                                          <p:spTgt spid="25"/>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28"/>
                                        </p:tgtEl>
                                        <p:attrNameLst>
                                          <p:attrName>style.visibility</p:attrName>
                                        </p:attrNameLst>
                                      </p:cBhvr>
                                      <p:to>
                                        <p:strVal val="visible"/>
                                      </p:to>
                                    </p:set>
                                    <p:animEffect transition="in" filter="fade">
                                      <p:cBhvr>
                                        <p:cTn id="63" dur="2000"/>
                                        <p:tgtEl>
                                          <p:spTgt spid="28"/>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19"/>
                                        </p:tgtEl>
                                        <p:attrNameLst>
                                          <p:attrName>style.visibility</p:attrName>
                                        </p:attrNameLst>
                                      </p:cBhvr>
                                      <p:to>
                                        <p:strVal val="visible"/>
                                      </p:to>
                                    </p:set>
                                    <p:animEffect transition="in" filter="fade">
                                      <p:cBhvr>
                                        <p:cTn id="66" dur="2000"/>
                                        <p:tgtEl>
                                          <p:spTgt spid="19"/>
                                        </p:tgtEl>
                                      </p:cBhvr>
                                    </p:animEffect>
                                  </p:childTnLst>
                                </p:cTn>
                              </p:par>
                              <p:par>
                                <p:cTn id="67" presetID="10" presetClass="entr" presetSubtype="0" fill="hold" grpId="0" nodeType="withEffect">
                                  <p:stCondLst>
                                    <p:cond delay="0"/>
                                  </p:stCondLst>
                                  <p:childTnLst>
                                    <p:set>
                                      <p:cBhvr>
                                        <p:cTn id="68" dur="1" fill="hold">
                                          <p:stCondLst>
                                            <p:cond delay="0"/>
                                          </p:stCondLst>
                                        </p:cTn>
                                        <p:tgtEl>
                                          <p:spTgt spid="18"/>
                                        </p:tgtEl>
                                        <p:attrNameLst>
                                          <p:attrName>style.visibility</p:attrName>
                                        </p:attrNameLst>
                                      </p:cBhvr>
                                      <p:to>
                                        <p:strVal val="visible"/>
                                      </p:to>
                                    </p:set>
                                    <p:animEffect transition="in" filter="fade">
                                      <p:cBhvr>
                                        <p:cTn id="69" dur="2000"/>
                                        <p:tgtEl>
                                          <p:spTgt spid="18"/>
                                        </p:tgtEl>
                                      </p:cBhvr>
                                    </p:animEffect>
                                  </p:childTnLst>
                                </p:cTn>
                              </p:par>
                              <p:par>
                                <p:cTn id="70" presetID="10" presetClass="entr" presetSubtype="0" fill="hold" grpId="0" nodeType="withEffect">
                                  <p:stCondLst>
                                    <p:cond delay="0"/>
                                  </p:stCondLst>
                                  <p:childTnLst>
                                    <p:set>
                                      <p:cBhvr>
                                        <p:cTn id="71" dur="1" fill="hold">
                                          <p:stCondLst>
                                            <p:cond delay="0"/>
                                          </p:stCondLst>
                                        </p:cTn>
                                        <p:tgtEl>
                                          <p:spTgt spid="27"/>
                                        </p:tgtEl>
                                        <p:attrNameLst>
                                          <p:attrName>style.visibility</p:attrName>
                                        </p:attrNameLst>
                                      </p:cBhvr>
                                      <p:to>
                                        <p:strVal val="visible"/>
                                      </p:to>
                                    </p:set>
                                    <p:animEffect transition="in" filter="fade">
                                      <p:cBhvr>
                                        <p:cTn id="72" dur="2000"/>
                                        <p:tgtEl>
                                          <p:spTgt spid="27"/>
                                        </p:tgtEl>
                                      </p:cBhvr>
                                    </p:animEffect>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29"/>
                                        </p:tgtEl>
                                        <p:attrNameLst>
                                          <p:attrName>style.visibility</p:attrName>
                                        </p:attrNameLst>
                                      </p:cBhvr>
                                      <p:to>
                                        <p:strVal val="visible"/>
                                      </p:to>
                                    </p:set>
                                    <p:anim calcmode="lin" valueType="num">
                                      <p:cBhvr additive="base">
                                        <p:cTn id="77" dur="2000" fill="hold"/>
                                        <p:tgtEl>
                                          <p:spTgt spid="29"/>
                                        </p:tgtEl>
                                        <p:attrNameLst>
                                          <p:attrName>ppt_x</p:attrName>
                                        </p:attrNameLst>
                                      </p:cBhvr>
                                      <p:tavLst>
                                        <p:tav tm="0">
                                          <p:val>
                                            <p:strVal val="#ppt_x"/>
                                          </p:val>
                                        </p:tav>
                                        <p:tav tm="100000">
                                          <p:val>
                                            <p:strVal val="#ppt_x"/>
                                          </p:val>
                                        </p:tav>
                                      </p:tavLst>
                                    </p:anim>
                                    <p:anim calcmode="lin" valueType="num">
                                      <p:cBhvr additive="base">
                                        <p:cTn id="78" dur="2000" fill="hold"/>
                                        <p:tgtEl>
                                          <p:spTgt spid="2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P spid="20" grpId="0"/>
      <p:bldP spid="21" grpId="0"/>
      <p:bldP spid="22" grpId="1"/>
      <p:bldP spid="23" grpId="0"/>
      <p:bldP spid="24" grpId="0"/>
      <p:bldP spid="25" grpId="0"/>
      <p:bldP spid="26" grpId="0"/>
      <p:bldP spid="27" grpId="0"/>
      <p:bldP spid="28" grpId="0"/>
      <p:bldP spid="2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M6.jpg"/>
          <p:cNvPicPr>
            <a:picLocks noChangeAspect="1"/>
          </p:cNvPicPr>
          <p:nvPr/>
        </p:nvPicPr>
        <p:blipFill>
          <a:blip r:embed="rId2"/>
          <a:stretch>
            <a:fillRect/>
          </a:stretch>
        </p:blipFill>
        <p:spPr>
          <a:xfrm>
            <a:off x="1714500" y="571500"/>
            <a:ext cx="5715000" cy="5715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76400" y="1232118"/>
            <a:ext cx="5257800" cy="1815882"/>
          </a:xfrm>
          <a:prstGeom prst="rect">
            <a:avLst/>
          </a:prstGeom>
          <a:solidFill>
            <a:schemeClr val="accent2">
              <a:lumMod val="40000"/>
              <a:lumOff val="60000"/>
            </a:schemeClr>
          </a:solidFill>
          <a:ln w="38100">
            <a:solidFill>
              <a:srgbClr val="C00000"/>
            </a:solidFill>
          </a:ln>
        </p:spPr>
        <p:txBody>
          <a:bodyPr wrap="square" rtlCol="0">
            <a:spAutoFit/>
          </a:bodyPr>
          <a:lstStyle/>
          <a:p>
            <a:r>
              <a:rPr lang="bn-BD" sz="4400" dirty="0" smtClean="0">
                <a:latin typeface="NikoshBAN" pitchFamily="2" charset="0"/>
                <a:cs typeface="NikoshBAN" pitchFamily="2" charset="0"/>
              </a:rPr>
              <a:t>জোড়ায় কাজ</a:t>
            </a:r>
          </a:p>
          <a:p>
            <a:endParaRPr lang="bn-BD" sz="3200" dirty="0" smtClean="0">
              <a:latin typeface="NikoshBAN" pitchFamily="2" charset="0"/>
              <a:cs typeface="NikoshBAN" pitchFamily="2" charset="0"/>
            </a:endParaRPr>
          </a:p>
          <a:p>
            <a:r>
              <a:rPr lang="bn-BD" sz="3600" dirty="0" smtClean="0">
                <a:latin typeface="NikoshBAN" pitchFamily="2" charset="0"/>
                <a:cs typeface="NikoshBAN" pitchFamily="2" charset="0"/>
              </a:rPr>
              <a:t>নতুন একটি চাহিদা সমীকরণ লিখ।</a:t>
            </a:r>
            <a:endParaRPr lang="en-US" sz="3600" dirty="0">
              <a:latin typeface="NikoshBAN" pitchFamily="2" charset="0"/>
              <a:cs typeface="NikoshBAN" pitchFamily="2" charset="0"/>
            </a:endParaRPr>
          </a:p>
        </p:txBody>
      </p:sp>
      <p:sp>
        <p:nvSpPr>
          <p:cNvPr id="3" name="TextBox 2"/>
          <p:cNvSpPr txBox="1"/>
          <p:nvPr/>
        </p:nvSpPr>
        <p:spPr>
          <a:xfrm>
            <a:off x="381000" y="4294763"/>
            <a:ext cx="8382000" cy="1877437"/>
          </a:xfrm>
          <a:prstGeom prst="rect">
            <a:avLst/>
          </a:prstGeom>
          <a:solidFill>
            <a:schemeClr val="accent2">
              <a:lumMod val="40000"/>
              <a:lumOff val="60000"/>
            </a:schemeClr>
          </a:solidFill>
          <a:ln w="38100">
            <a:solidFill>
              <a:srgbClr val="C00000"/>
            </a:solidFill>
          </a:ln>
        </p:spPr>
        <p:txBody>
          <a:bodyPr wrap="square" rtlCol="0">
            <a:spAutoFit/>
          </a:bodyPr>
          <a:lstStyle/>
          <a:p>
            <a:r>
              <a:rPr lang="bn-BD" sz="4400" dirty="0" smtClean="0">
                <a:latin typeface="NikoshBAN" pitchFamily="2" charset="0"/>
                <a:cs typeface="NikoshBAN" pitchFamily="2" charset="0"/>
              </a:rPr>
              <a:t>দলীয় কাজ</a:t>
            </a:r>
          </a:p>
          <a:p>
            <a:r>
              <a:rPr lang="bn-BD" sz="3600" dirty="0" smtClean="0">
                <a:latin typeface="NikoshBAN" pitchFamily="2" charset="0"/>
                <a:cs typeface="NikoshBAN" pitchFamily="2" charset="0"/>
              </a:rPr>
              <a:t>নতুন চাহিদা সমীকরণের ভিত্তিতে একটি চাহিদা সূচি তৈরী কর।</a:t>
            </a:r>
            <a:endParaRPr lang="en-US" sz="3600" dirty="0">
              <a:latin typeface="NikoshBAN" pitchFamily="2" charset="0"/>
              <a:cs typeface="NikoshBAN"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2000" fill="hold"/>
                                        <p:tgtEl>
                                          <p:spTgt spid="3"/>
                                        </p:tgtEl>
                                        <p:attrNameLst>
                                          <p:attrName>ppt_x</p:attrName>
                                        </p:attrNameLst>
                                      </p:cBhvr>
                                      <p:tavLst>
                                        <p:tav tm="0">
                                          <p:val>
                                            <p:strVal val="#ppt_x"/>
                                          </p:val>
                                        </p:tav>
                                        <p:tav tm="100000">
                                          <p:val>
                                            <p:strVal val="#ppt_x"/>
                                          </p:val>
                                        </p:tav>
                                      </p:tavLst>
                                    </p:anim>
                                    <p:anim calcmode="lin" valueType="num">
                                      <p:cBhvr additive="base">
                                        <p:cTn id="14" dur="20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489228"/>
            <a:ext cx="9144000" cy="1415772"/>
          </a:xfrm>
          <a:prstGeom prst="rect">
            <a:avLst/>
          </a:prstGeom>
          <a:solidFill>
            <a:schemeClr val="accent2">
              <a:lumMod val="40000"/>
              <a:lumOff val="60000"/>
            </a:schemeClr>
          </a:solidFill>
          <a:ln w="38100">
            <a:solidFill>
              <a:srgbClr val="C00000"/>
            </a:solidFill>
          </a:ln>
        </p:spPr>
        <p:txBody>
          <a:bodyPr wrap="square" rtlCol="0">
            <a:spAutoFit/>
          </a:bodyPr>
          <a:lstStyle/>
          <a:p>
            <a:r>
              <a:rPr lang="bn-BD" sz="5400" dirty="0" smtClean="0">
                <a:latin typeface="NikoshBAN" pitchFamily="2" charset="0"/>
                <a:cs typeface="NikoshBAN" pitchFamily="2" charset="0"/>
              </a:rPr>
              <a:t>বাড়ির কাজ</a:t>
            </a:r>
          </a:p>
          <a:p>
            <a:r>
              <a:rPr lang="bn-BD" sz="3200" dirty="0" smtClean="0">
                <a:latin typeface="NikoshBAN" pitchFamily="2" charset="0"/>
                <a:cs typeface="NikoshBAN" pitchFamily="2" charset="0"/>
              </a:rPr>
              <a:t>নিচের  চাহিদা সূচীর ভিত্তিতে একটি চাহিদা রেখা অংকন করে আনবে।</a:t>
            </a:r>
            <a:endParaRPr lang="en-US" sz="3200" dirty="0">
              <a:latin typeface="NikoshBAN" pitchFamily="2" charset="0"/>
              <a:cs typeface="NikoshBAN" pitchFamily="2" charset="0"/>
            </a:endParaRPr>
          </a:p>
        </p:txBody>
      </p:sp>
      <p:graphicFrame>
        <p:nvGraphicFramePr>
          <p:cNvPr id="3" name="Table 2"/>
          <p:cNvGraphicFramePr>
            <a:graphicFrameLocks noGrp="1"/>
          </p:cNvGraphicFramePr>
          <p:nvPr/>
        </p:nvGraphicFramePr>
        <p:xfrm>
          <a:off x="762000" y="2057400"/>
          <a:ext cx="7620000" cy="4419600"/>
        </p:xfrm>
        <a:graphic>
          <a:graphicData uri="http://schemas.openxmlformats.org/drawingml/2006/table">
            <a:tbl>
              <a:tblPr firstRow="1" bandRow="1">
                <a:tableStyleId>{5C22544A-7EE6-4342-B048-85BDC9FD1C3A}</a:tableStyleId>
              </a:tblPr>
              <a:tblGrid>
                <a:gridCol w="3810000"/>
                <a:gridCol w="3810000"/>
              </a:tblGrid>
              <a:tr h="1104900">
                <a:tc>
                  <a:txBody>
                    <a:bodyPr/>
                    <a:lstStyle/>
                    <a:p>
                      <a:pPr algn="ctr"/>
                      <a:r>
                        <a:rPr lang="bn-BD" sz="3200" b="0" dirty="0" smtClean="0">
                          <a:latin typeface="NikoshBAN" pitchFamily="2" charset="0"/>
                          <a:cs typeface="NikoshBAN" pitchFamily="2" charset="0"/>
                        </a:rPr>
                        <a:t>দ্রব্যের দাম ( টাকায় ) </a:t>
                      </a:r>
                      <a:endParaRPr lang="en-US" sz="3200" b="0" dirty="0">
                        <a:latin typeface="NikoshBAN" pitchFamily="2" charset="0"/>
                        <a:cs typeface="NikoshBAN" pitchFamily="2" charset="0"/>
                      </a:endParaRPr>
                    </a:p>
                  </a:txBody>
                  <a:tcPr/>
                </a:tc>
                <a:tc>
                  <a:txBody>
                    <a:bodyPr/>
                    <a:lstStyle/>
                    <a:p>
                      <a:pPr algn="ctr"/>
                      <a:r>
                        <a:rPr lang="bn-BD" sz="3200" b="0" dirty="0" smtClean="0">
                          <a:latin typeface="NikoshBAN" pitchFamily="2" charset="0"/>
                          <a:cs typeface="NikoshBAN" pitchFamily="2" charset="0"/>
                        </a:rPr>
                        <a:t>চাহিদার পরিমাণ ( একক )</a:t>
                      </a:r>
                      <a:endParaRPr lang="en-US" sz="3200" b="0" dirty="0">
                        <a:latin typeface="NikoshBAN" pitchFamily="2" charset="0"/>
                        <a:cs typeface="NikoshBAN" pitchFamily="2" charset="0"/>
                      </a:endParaRPr>
                    </a:p>
                  </a:txBody>
                  <a:tcPr/>
                </a:tc>
              </a:tr>
              <a:tr h="1104900">
                <a:tc>
                  <a:txBody>
                    <a:bodyPr/>
                    <a:lstStyle/>
                    <a:p>
                      <a:pPr algn="ctr"/>
                      <a:r>
                        <a:rPr lang="bn-BD" sz="3200" dirty="0" smtClean="0">
                          <a:solidFill>
                            <a:schemeClr val="tx1"/>
                          </a:solidFill>
                          <a:latin typeface="NikoshBAN" pitchFamily="2" charset="0"/>
                          <a:cs typeface="NikoshBAN" pitchFamily="2" charset="0"/>
                        </a:rPr>
                        <a:t>১০০</a:t>
                      </a:r>
                      <a:r>
                        <a:rPr lang="en-US" sz="3200" dirty="0" smtClean="0">
                          <a:solidFill>
                            <a:schemeClr val="tx1"/>
                          </a:solidFill>
                          <a:latin typeface="NikoshBAN" pitchFamily="2" charset="0"/>
                          <a:cs typeface="NikoshBAN" pitchFamily="2" charset="0"/>
                        </a:rPr>
                        <a:t>.</a:t>
                      </a:r>
                      <a:r>
                        <a:rPr lang="bn-BD" sz="3200" dirty="0" smtClean="0">
                          <a:solidFill>
                            <a:schemeClr val="tx1"/>
                          </a:solidFill>
                          <a:latin typeface="NikoshBAN" pitchFamily="2" charset="0"/>
                          <a:cs typeface="NikoshBAN" pitchFamily="2" charset="0"/>
                        </a:rPr>
                        <a:t>০০</a:t>
                      </a:r>
                      <a:r>
                        <a:rPr lang="bn-BD" sz="3200" baseline="0" dirty="0" smtClean="0">
                          <a:solidFill>
                            <a:schemeClr val="tx1"/>
                          </a:solidFill>
                          <a:latin typeface="NikoshBAN" pitchFamily="2" charset="0"/>
                          <a:cs typeface="NikoshBAN" pitchFamily="2" charset="0"/>
                        </a:rPr>
                        <a:t> টাকা </a:t>
                      </a:r>
                      <a:endParaRPr lang="en-US" sz="3200" dirty="0">
                        <a:solidFill>
                          <a:schemeClr val="tx1"/>
                        </a:solidFill>
                        <a:latin typeface="NikoshBAN" pitchFamily="2" charset="0"/>
                        <a:cs typeface="NikoshBAN" pitchFamily="2" charset="0"/>
                      </a:endParaRPr>
                    </a:p>
                  </a:txBody>
                  <a:tcPr/>
                </a:tc>
                <a:tc>
                  <a:txBody>
                    <a:bodyPr/>
                    <a:lstStyle/>
                    <a:p>
                      <a:pPr algn="ctr"/>
                      <a:r>
                        <a:rPr lang="bn-BD" sz="3200" dirty="0" smtClean="0">
                          <a:solidFill>
                            <a:schemeClr val="tx1"/>
                          </a:solidFill>
                          <a:latin typeface="NikoshBAN" pitchFamily="2" charset="0"/>
                          <a:cs typeface="NikoshBAN" pitchFamily="2" charset="0"/>
                        </a:rPr>
                        <a:t>১০০০ একক</a:t>
                      </a:r>
                      <a:endParaRPr lang="en-US" sz="3200" dirty="0">
                        <a:solidFill>
                          <a:schemeClr val="tx1"/>
                        </a:solidFill>
                        <a:latin typeface="NikoshBAN" pitchFamily="2" charset="0"/>
                        <a:cs typeface="NikoshBAN" pitchFamily="2" charset="0"/>
                      </a:endParaRPr>
                    </a:p>
                  </a:txBody>
                  <a:tcPr/>
                </a:tc>
              </a:tr>
              <a:tr h="1104900">
                <a:tc>
                  <a:txBody>
                    <a:bodyPr/>
                    <a:lstStyle/>
                    <a:p>
                      <a:pPr algn="ctr"/>
                      <a:r>
                        <a:rPr lang="bn-BD" sz="3200" dirty="0" smtClean="0">
                          <a:solidFill>
                            <a:srgbClr val="C00000"/>
                          </a:solidFill>
                          <a:latin typeface="NikoshBAN" pitchFamily="2" charset="0"/>
                          <a:cs typeface="NikoshBAN" pitchFamily="2" charset="0"/>
                        </a:rPr>
                        <a:t>১২০</a:t>
                      </a:r>
                      <a:r>
                        <a:rPr lang="en-US" sz="3200" dirty="0" smtClean="0">
                          <a:solidFill>
                            <a:srgbClr val="C00000"/>
                          </a:solidFill>
                          <a:latin typeface="NikoshBAN" pitchFamily="2" charset="0"/>
                          <a:cs typeface="NikoshBAN" pitchFamily="2" charset="0"/>
                        </a:rPr>
                        <a:t>.</a:t>
                      </a:r>
                      <a:r>
                        <a:rPr lang="bn-BD" sz="3200" dirty="0" smtClean="0">
                          <a:solidFill>
                            <a:srgbClr val="C00000"/>
                          </a:solidFill>
                          <a:latin typeface="NikoshBAN" pitchFamily="2" charset="0"/>
                          <a:cs typeface="NikoshBAN" pitchFamily="2" charset="0"/>
                        </a:rPr>
                        <a:t>০০</a:t>
                      </a:r>
                      <a:r>
                        <a:rPr lang="bn-BD" sz="3200" baseline="0" dirty="0" smtClean="0">
                          <a:solidFill>
                            <a:srgbClr val="C00000"/>
                          </a:solidFill>
                          <a:latin typeface="NikoshBAN" pitchFamily="2" charset="0"/>
                          <a:cs typeface="NikoshBAN" pitchFamily="2" charset="0"/>
                        </a:rPr>
                        <a:t> টাকা</a:t>
                      </a:r>
                      <a:endParaRPr lang="en-US" sz="3200" dirty="0">
                        <a:solidFill>
                          <a:srgbClr val="C00000"/>
                        </a:solidFill>
                        <a:latin typeface="NikoshBAN" pitchFamily="2" charset="0"/>
                        <a:cs typeface="NikoshBAN" pitchFamily="2" charset="0"/>
                      </a:endParaRPr>
                    </a:p>
                  </a:txBody>
                  <a:tcPr>
                    <a:solidFill>
                      <a:schemeClr val="accent3"/>
                    </a:solidFill>
                  </a:tcPr>
                </a:tc>
                <a:tc>
                  <a:txBody>
                    <a:bodyPr/>
                    <a:lstStyle/>
                    <a:p>
                      <a:pPr algn="ctr"/>
                      <a:r>
                        <a:rPr lang="bn-BD" sz="3200" dirty="0" smtClean="0">
                          <a:solidFill>
                            <a:srgbClr val="C00000"/>
                          </a:solidFill>
                          <a:latin typeface="NikoshBAN" pitchFamily="2" charset="0"/>
                          <a:cs typeface="NikoshBAN" pitchFamily="2" charset="0"/>
                        </a:rPr>
                        <a:t>৮০০</a:t>
                      </a:r>
                      <a:r>
                        <a:rPr lang="bn-BD" sz="3200" baseline="0" dirty="0" smtClean="0">
                          <a:solidFill>
                            <a:srgbClr val="C00000"/>
                          </a:solidFill>
                          <a:latin typeface="NikoshBAN" pitchFamily="2" charset="0"/>
                          <a:cs typeface="NikoshBAN" pitchFamily="2" charset="0"/>
                        </a:rPr>
                        <a:t> একক</a:t>
                      </a:r>
                      <a:endParaRPr lang="en-US" sz="3200" dirty="0">
                        <a:solidFill>
                          <a:srgbClr val="C00000"/>
                        </a:solidFill>
                        <a:latin typeface="NikoshBAN" pitchFamily="2" charset="0"/>
                        <a:cs typeface="NikoshBAN" pitchFamily="2" charset="0"/>
                      </a:endParaRPr>
                    </a:p>
                  </a:txBody>
                  <a:tcPr>
                    <a:solidFill>
                      <a:schemeClr val="accent3"/>
                    </a:solidFill>
                  </a:tcPr>
                </a:tc>
              </a:tr>
              <a:tr h="1104900">
                <a:tc>
                  <a:txBody>
                    <a:bodyPr/>
                    <a:lstStyle/>
                    <a:p>
                      <a:pPr algn="ctr"/>
                      <a:r>
                        <a:rPr lang="bn-BD" sz="3200" dirty="0" smtClean="0">
                          <a:solidFill>
                            <a:srgbClr val="002060"/>
                          </a:solidFill>
                          <a:latin typeface="NikoshBAN" pitchFamily="2" charset="0"/>
                          <a:cs typeface="NikoshBAN" pitchFamily="2" charset="0"/>
                        </a:rPr>
                        <a:t>১৫০</a:t>
                      </a:r>
                      <a:r>
                        <a:rPr lang="en-US" sz="3200" dirty="0" smtClean="0">
                          <a:solidFill>
                            <a:srgbClr val="002060"/>
                          </a:solidFill>
                          <a:latin typeface="NikoshBAN" pitchFamily="2" charset="0"/>
                          <a:cs typeface="NikoshBAN" pitchFamily="2" charset="0"/>
                        </a:rPr>
                        <a:t>.</a:t>
                      </a:r>
                      <a:r>
                        <a:rPr lang="bn-BD" sz="3200" dirty="0" smtClean="0">
                          <a:solidFill>
                            <a:srgbClr val="002060"/>
                          </a:solidFill>
                          <a:latin typeface="NikoshBAN" pitchFamily="2" charset="0"/>
                          <a:cs typeface="NikoshBAN" pitchFamily="2" charset="0"/>
                        </a:rPr>
                        <a:t>০০</a:t>
                      </a:r>
                      <a:r>
                        <a:rPr lang="bn-BD" sz="3200" baseline="0" dirty="0" smtClean="0">
                          <a:solidFill>
                            <a:srgbClr val="002060"/>
                          </a:solidFill>
                          <a:latin typeface="NikoshBAN" pitchFamily="2" charset="0"/>
                          <a:cs typeface="NikoshBAN" pitchFamily="2" charset="0"/>
                        </a:rPr>
                        <a:t> টাকা</a:t>
                      </a:r>
                      <a:endParaRPr lang="en-US" sz="3200" dirty="0">
                        <a:solidFill>
                          <a:srgbClr val="002060"/>
                        </a:solidFill>
                        <a:latin typeface="NikoshBAN" pitchFamily="2" charset="0"/>
                        <a:cs typeface="NikoshBAN" pitchFamily="2" charset="0"/>
                      </a:endParaRPr>
                    </a:p>
                  </a:txBody>
                  <a:tcPr>
                    <a:solidFill>
                      <a:schemeClr val="bg2">
                        <a:lumMod val="75000"/>
                      </a:schemeClr>
                    </a:solidFill>
                  </a:tcPr>
                </a:tc>
                <a:tc>
                  <a:txBody>
                    <a:bodyPr/>
                    <a:lstStyle/>
                    <a:p>
                      <a:pPr algn="ctr"/>
                      <a:r>
                        <a:rPr lang="bn-BD" sz="3200" dirty="0" smtClean="0">
                          <a:solidFill>
                            <a:srgbClr val="002060"/>
                          </a:solidFill>
                          <a:latin typeface="NikoshBAN" pitchFamily="2" charset="0"/>
                          <a:cs typeface="NikoshBAN" pitchFamily="2" charset="0"/>
                        </a:rPr>
                        <a:t>৫০০</a:t>
                      </a:r>
                      <a:r>
                        <a:rPr lang="bn-BD" sz="3200" baseline="0" dirty="0" smtClean="0">
                          <a:solidFill>
                            <a:srgbClr val="002060"/>
                          </a:solidFill>
                          <a:latin typeface="NikoshBAN" pitchFamily="2" charset="0"/>
                          <a:cs typeface="NikoshBAN" pitchFamily="2" charset="0"/>
                        </a:rPr>
                        <a:t> একক</a:t>
                      </a:r>
                      <a:endParaRPr lang="en-US" sz="3200" dirty="0">
                        <a:solidFill>
                          <a:srgbClr val="002060"/>
                        </a:solidFill>
                        <a:latin typeface="NikoshBAN" pitchFamily="2" charset="0"/>
                        <a:cs typeface="NikoshBAN" pitchFamily="2" charset="0"/>
                      </a:endParaRPr>
                    </a:p>
                  </a:txBody>
                  <a:tcPr>
                    <a:solidFill>
                      <a:schemeClr val="bg2">
                        <a:lumMod val="75000"/>
                      </a:schemeClr>
                    </a:solid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38.jpg"/>
          <p:cNvPicPr>
            <a:picLocks noChangeAspect="1"/>
          </p:cNvPicPr>
          <p:nvPr/>
        </p:nvPicPr>
        <p:blipFill>
          <a:blip r:embed="rId2"/>
          <a:stretch>
            <a:fillRect/>
          </a:stretch>
        </p:blipFill>
        <p:spPr>
          <a:xfrm>
            <a:off x="2209800" y="152400"/>
            <a:ext cx="4419600" cy="6553200"/>
          </a:xfrm>
          <a:prstGeom prst="rect">
            <a:avLst/>
          </a:prstGeom>
        </p:spPr>
      </p:pic>
      <p:sp>
        <p:nvSpPr>
          <p:cNvPr id="3" name="TextBox 2"/>
          <p:cNvSpPr txBox="1"/>
          <p:nvPr/>
        </p:nvSpPr>
        <p:spPr>
          <a:xfrm>
            <a:off x="685800" y="1752600"/>
            <a:ext cx="1828800" cy="3631763"/>
          </a:xfrm>
          <a:prstGeom prst="rect">
            <a:avLst/>
          </a:prstGeom>
          <a:noFill/>
        </p:spPr>
        <p:txBody>
          <a:bodyPr wrap="square" rtlCol="0">
            <a:spAutoFit/>
          </a:bodyPr>
          <a:lstStyle/>
          <a:p>
            <a:r>
              <a:rPr lang="bn-BD" sz="11500" dirty="0" smtClean="0">
                <a:solidFill>
                  <a:srgbClr val="002060"/>
                </a:solidFill>
                <a:latin typeface="NikoshBAN" pitchFamily="2" charset="0"/>
                <a:cs typeface="NikoshBAN" pitchFamily="2" charset="0"/>
              </a:rPr>
              <a:t>ধন্য</a:t>
            </a:r>
            <a:endParaRPr lang="en-US" dirty="0">
              <a:solidFill>
                <a:srgbClr val="002060"/>
              </a:solidFill>
              <a:latin typeface="NikoshBAN" pitchFamily="2" charset="0"/>
              <a:cs typeface="NikoshBAN" pitchFamily="2" charset="0"/>
            </a:endParaRPr>
          </a:p>
        </p:txBody>
      </p:sp>
      <p:sp>
        <p:nvSpPr>
          <p:cNvPr id="4" name="TextBox 3"/>
          <p:cNvSpPr txBox="1"/>
          <p:nvPr/>
        </p:nvSpPr>
        <p:spPr>
          <a:xfrm>
            <a:off x="6934200" y="1905000"/>
            <a:ext cx="1600200" cy="3631763"/>
          </a:xfrm>
          <a:prstGeom prst="rect">
            <a:avLst/>
          </a:prstGeom>
          <a:noFill/>
        </p:spPr>
        <p:txBody>
          <a:bodyPr wrap="square" rtlCol="0">
            <a:spAutoFit/>
          </a:bodyPr>
          <a:lstStyle/>
          <a:p>
            <a:r>
              <a:rPr lang="bn-BD" sz="11500" dirty="0" smtClean="0">
                <a:solidFill>
                  <a:srgbClr val="002060"/>
                </a:solidFill>
                <a:latin typeface="NikoshBAN" pitchFamily="2" charset="0"/>
                <a:cs typeface="NikoshBAN" pitchFamily="2" charset="0"/>
              </a:rPr>
              <a:t>বাদ</a:t>
            </a:r>
            <a:endParaRPr lang="en-US" dirty="0">
              <a:solidFill>
                <a:srgbClr val="002060"/>
              </a:solidFill>
              <a:latin typeface="NikoshBAN" pitchFamily="2" charset="0"/>
              <a:cs typeface="NikoshBAN"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2000"/>
                                        <p:tgtEl>
                                          <p:spTgt spid="4"/>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76200"/>
            <a:ext cx="8839200" cy="7355860"/>
          </a:xfrm>
          <a:prstGeom prst="rect">
            <a:avLst/>
          </a:prstGeom>
          <a:noFill/>
          <a:ln>
            <a:solidFill>
              <a:srgbClr val="0E035D"/>
            </a:solidFill>
          </a:ln>
        </p:spPr>
        <p:txBody>
          <a:bodyPr wrap="square" rtlCol="0">
            <a:spAutoFit/>
          </a:bodyPr>
          <a:lstStyle/>
          <a:p>
            <a:endParaRPr lang="bn-BD" sz="3200" u="sng" dirty="0" smtClean="0">
              <a:latin typeface="NikoshBAN" pitchFamily="2" charset="0"/>
              <a:cs typeface="NikoshBAN" pitchFamily="2" charset="0"/>
            </a:endParaRPr>
          </a:p>
          <a:p>
            <a:r>
              <a:rPr lang="bn-BD" sz="4400" u="sng" dirty="0" smtClean="0">
                <a:latin typeface="NikoshBAN" pitchFamily="2" charset="0"/>
                <a:cs typeface="NikoshBAN" pitchFamily="2" charset="0"/>
              </a:rPr>
              <a:t>শিক্ষক </a:t>
            </a:r>
            <a:r>
              <a:rPr lang="bn-BD" sz="4400" u="sng" dirty="0" smtClean="0">
                <a:latin typeface="NikoshBAN" pitchFamily="2" charset="0"/>
                <a:cs typeface="NikoshBAN" pitchFamily="2" charset="0"/>
              </a:rPr>
              <a:t>পরিচিতি</a:t>
            </a:r>
          </a:p>
          <a:p>
            <a:r>
              <a:rPr lang="bn-BD" sz="3200" dirty="0" smtClean="0">
                <a:solidFill>
                  <a:srgbClr val="FF0000"/>
                </a:solidFill>
                <a:latin typeface="NikoshBAN" pitchFamily="2" charset="0"/>
                <a:cs typeface="NikoshBAN" pitchFamily="2" charset="0"/>
              </a:rPr>
              <a:t>মোঃ সারুয়ার আলম</a:t>
            </a:r>
          </a:p>
          <a:p>
            <a:r>
              <a:rPr lang="bn-BD" sz="3200" dirty="0" smtClean="0">
                <a:solidFill>
                  <a:schemeClr val="tx2"/>
                </a:solidFill>
                <a:latin typeface="NikoshBAN" pitchFamily="2" charset="0"/>
                <a:cs typeface="NikoshBAN" pitchFamily="2" charset="0"/>
              </a:rPr>
              <a:t>সহকারি অধ্যাপক (অর্থনীতি)</a:t>
            </a:r>
          </a:p>
          <a:p>
            <a:r>
              <a:rPr lang="bn-BD" sz="3200" dirty="0" smtClean="0">
                <a:solidFill>
                  <a:srgbClr val="00B0F0"/>
                </a:solidFill>
                <a:latin typeface="NikoshBAN" pitchFamily="2" charset="0"/>
                <a:cs typeface="NikoshBAN" pitchFamily="2" charset="0"/>
              </a:rPr>
              <a:t>উথুরা </a:t>
            </a:r>
            <a:r>
              <a:rPr lang="bn-BD" sz="3200" dirty="0" smtClean="0">
                <a:solidFill>
                  <a:srgbClr val="00B0F0"/>
                </a:solidFill>
                <a:latin typeface="NikoshBAN" pitchFamily="2" charset="0"/>
                <a:cs typeface="NikoshBAN" pitchFamily="2" charset="0"/>
              </a:rPr>
              <a:t>উচ্চবিদ্যালয় </a:t>
            </a:r>
            <a:r>
              <a:rPr lang="bn-BD" sz="3200" dirty="0" smtClean="0">
                <a:solidFill>
                  <a:srgbClr val="00B0F0"/>
                </a:solidFill>
                <a:latin typeface="NikoshBAN" pitchFamily="2" charset="0"/>
                <a:cs typeface="NikoshBAN" pitchFamily="2" charset="0"/>
              </a:rPr>
              <a:t>ও কলেজ</a:t>
            </a:r>
          </a:p>
          <a:p>
            <a:r>
              <a:rPr lang="bn-BD" sz="3200" dirty="0" smtClean="0">
                <a:solidFill>
                  <a:srgbClr val="00B0F0"/>
                </a:solidFill>
                <a:latin typeface="NikoshBAN" pitchFamily="2" charset="0"/>
                <a:cs typeface="NikoshBAN" pitchFamily="2" charset="0"/>
              </a:rPr>
              <a:t>ভালুকা , ময়মনসিংহ।</a:t>
            </a:r>
          </a:p>
          <a:p>
            <a:pPr algn="r"/>
            <a:r>
              <a:rPr lang="bn-BD" sz="3600" dirty="0" smtClean="0">
                <a:solidFill>
                  <a:schemeClr val="tx2">
                    <a:lumMod val="75000"/>
                  </a:schemeClr>
                </a:solidFill>
                <a:latin typeface="NikoshBAN" pitchFamily="2" charset="0"/>
                <a:cs typeface="NikoshBAN" pitchFamily="2" charset="0"/>
              </a:rPr>
              <a:t>                              </a:t>
            </a:r>
            <a:r>
              <a:rPr lang="bn-BD" sz="4400" u="sng" dirty="0" smtClean="0">
                <a:solidFill>
                  <a:schemeClr val="tx2">
                    <a:lumMod val="75000"/>
                  </a:schemeClr>
                </a:solidFill>
                <a:latin typeface="NikoshBAN" pitchFamily="2" charset="0"/>
                <a:cs typeface="NikoshBAN" pitchFamily="2" charset="0"/>
              </a:rPr>
              <a:t>পাঠ পরিচিতি</a:t>
            </a:r>
            <a:endParaRPr lang="bn-BD" sz="3600" u="sng" dirty="0" smtClean="0">
              <a:solidFill>
                <a:schemeClr val="tx2">
                  <a:lumMod val="75000"/>
                </a:schemeClr>
              </a:solidFill>
              <a:latin typeface="NikoshBAN" pitchFamily="2" charset="0"/>
              <a:cs typeface="NikoshBAN" pitchFamily="2" charset="0"/>
            </a:endParaRPr>
          </a:p>
          <a:p>
            <a:pPr algn="r"/>
            <a:r>
              <a:rPr lang="bn-BD" sz="3600" dirty="0" smtClean="0">
                <a:solidFill>
                  <a:schemeClr val="tx2">
                    <a:lumMod val="75000"/>
                  </a:schemeClr>
                </a:solidFill>
                <a:latin typeface="NikoshBAN" pitchFamily="2" charset="0"/>
                <a:cs typeface="NikoshBAN" pitchFamily="2" charset="0"/>
              </a:rPr>
              <a:t> </a:t>
            </a:r>
            <a:r>
              <a:rPr lang="bn-BD" sz="3600" dirty="0" smtClean="0">
                <a:solidFill>
                  <a:schemeClr val="tx2">
                    <a:lumMod val="75000"/>
                  </a:schemeClr>
                </a:solidFill>
                <a:latin typeface="NikoshBAN" pitchFamily="2" charset="0"/>
                <a:cs typeface="NikoshBAN" pitchFamily="2" charset="0"/>
              </a:rPr>
              <a:t>                              </a:t>
            </a:r>
            <a:r>
              <a:rPr lang="bn-BD" sz="3200" dirty="0" smtClean="0">
                <a:solidFill>
                  <a:srgbClr val="FF0000"/>
                </a:solidFill>
                <a:latin typeface="NikoshBAN" pitchFamily="2" charset="0"/>
                <a:cs typeface="NikoshBAN" pitchFamily="2" charset="0"/>
              </a:rPr>
              <a:t>শ্রেণিঃ </a:t>
            </a:r>
            <a:r>
              <a:rPr lang="bn-BD" sz="3200" dirty="0" smtClean="0">
                <a:solidFill>
                  <a:srgbClr val="FF0000"/>
                </a:solidFill>
                <a:latin typeface="NikoshBAN" pitchFamily="2" charset="0"/>
                <a:cs typeface="NikoshBAN" pitchFamily="2" charset="0"/>
              </a:rPr>
              <a:t>একাদশ </a:t>
            </a:r>
            <a:endParaRPr lang="bn-BD" sz="3200" dirty="0" smtClean="0">
              <a:solidFill>
                <a:srgbClr val="002060"/>
              </a:solidFill>
              <a:latin typeface="NikoshBAN" pitchFamily="2" charset="0"/>
              <a:cs typeface="NikoshBAN" pitchFamily="2" charset="0"/>
            </a:endParaRPr>
          </a:p>
          <a:p>
            <a:pPr algn="r"/>
            <a:r>
              <a:rPr lang="bn-BD" sz="3200" dirty="0" smtClean="0">
                <a:solidFill>
                  <a:srgbClr val="002060"/>
                </a:solidFill>
                <a:latin typeface="NikoshBAN" pitchFamily="2" charset="0"/>
                <a:cs typeface="NikoshBAN" pitchFamily="2" charset="0"/>
              </a:rPr>
              <a:t> </a:t>
            </a:r>
            <a:r>
              <a:rPr lang="bn-BD" sz="3200" dirty="0" smtClean="0">
                <a:solidFill>
                  <a:srgbClr val="002060"/>
                </a:solidFill>
                <a:latin typeface="NikoshBAN" pitchFamily="2" charset="0"/>
                <a:cs typeface="NikoshBAN" pitchFamily="2" charset="0"/>
              </a:rPr>
              <a:t>                                       </a:t>
            </a:r>
            <a:r>
              <a:rPr lang="bn-BD" sz="3200" dirty="0" smtClean="0">
                <a:solidFill>
                  <a:srgbClr val="0070C0"/>
                </a:solidFill>
                <a:latin typeface="NikoshBAN" pitchFamily="2" charset="0"/>
                <a:cs typeface="NikoshBAN" pitchFamily="2" charset="0"/>
              </a:rPr>
              <a:t>বিষয়ঃ </a:t>
            </a:r>
            <a:r>
              <a:rPr lang="bn-BD" sz="3200" dirty="0" smtClean="0">
                <a:solidFill>
                  <a:srgbClr val="0070C0"/>
                </a:solidFill>
                <a:latin typeface="NikoshBAN" pitchFamily="2" charset="0"/>
                <a:cs typeface="NikoshBAN" pitchFamily="2" charset="0"/>
              </a:rPr>
              <a:t>অর্থনীতি</a:t>
            </a:r>
          </a:p>
          <a:p>
            <a:pPr algn="r"/>
            <a:r>
              <a:rPr lang="bn-BD" sz="3200" dirty="0" smtClean="0">
                <a:solidFill>
                  <a:srgbClr val="002060"/>
                </a:solidFill>
                <a:latin typeface="NikoshBAN" pitchFamily="2" charset="0"/>
                <a:cs typeface="NikoshBAN" pitchFamily="2" charset="0"/>
              </a:rPr>
              <a:t>                                        অধ্যায়ঃ</a:t>
            </a:r>
            <a:r>
              <a:rPr lang="en-US" sz="3200" dirty="0" smtClean="0">
                <a:solidFill>
                  <a:srgbClr val="002060"/>
                </a:solidFill>
                <a:latin typeface="NikoshBAN" pitchFamily="2" charset="0"/>
                <a:cs typeface="NikoshBAN" pitchFamily="2" charset="0"/>
              </a:rPr>
              <a:t> 5</a:t>
            </a:r>
            <a:r>
              <a:rPr lang="bn-BD" sz="3200" dirty="0" smtClean="0">
                <a:solidFill>
                  <a:srgbClr val="002060"/>
                </a:solidFill>
                <a:latin typeface="NikoshBAN" pitchFamily="2" charset="0"/>
                <a:cs typeface="NikoshBAN" pitchFamily="2" charset="0"/>
              </a:rPr>
              <a:t>ম ( চাহিদা )</a:t>
            </a:r>
          </a:p>
          <a:p>
            <a:pPr algn="r"/>
            <a:r>
              <a:rPr lang="bn-BD" sz="3200" dirty="0" smtClean="0">
                <a:solidFill>
                  <a:srgbClr val="0E035D"/>
                </a:solidFill>
                <a:latin typeface="NikoshBAN" pitchFamily="2" charset="0"/>
                <a:cs typeface="NikoshBAN" pitchFamily="2" charset="0"/>
              </a:rPr>
              <a:t>                                        বিশেষ পাঠঃ চাহিদা বিধি</a:t>
            </a:r>
          </a:p>
          <a:p>
            <a:pPr algn="r"/>
            <a:r>
              <a:rPr lang="bn-BD" sz="3200" dirty="0" smtClean="0">
                <a:solidFill>
                  <a:srgbClr val="5F0801"/>
                </a:solidFill>
                <a:latin typeface="NikoshBAN" pitchFamily="2" charset="0"/>
                <a:cs typeface="NikoshBAN" pitchFamily="2" charset="0"/>
              </a:rPr>
              <a:t>                                        সময়ঃ ৬০ মিনিট</a:t>
            </a:r>
          </a:p>
          <a:p>
            <a:pPr algn="r"/>
            <a:r>
              <a:rPr lang="bn-BD" sz="2800" dirty="0" smtClean="0">
                <a:solidFill>
                  <a:srgbClr val="5F0801"/>
                </a:solidFill>
                <a:latin typeface="NikoshBAN" pitchFamily="2" charset="0"/>
                <a:cs typeface="NikoshBAN" pitchFamily="2" charset="0"/>
              </a:rPr>
              <a:t>                                        </a:t>
            </a:r>
            <a:r>
              <a:rPr lang="bn-BD" sz="2800" dirty="0" smtClean="0">
                <a:solidFill>
                  <a:srgbClr val="5F0801"/>
                </a:solidFill>
                <a:latin typeface="NikoshBAN" pitchFamily="2" charset="0"/>
                <a:cs typeface="NikoshBAN" pitchFamily="2" charset="0"/>
              </a:rPr>
              <a:t> </a:t>
            </a:r>
            <a:endParaRPr lang="bn-BD" sz="3200" dirty="0" smtClean="0">
              <a:solidFill>
                <a:srgbClr val="5F0801"/>
              </a:solidFill>
              <a:latin typeface="NikoshBAN" pitchFamily="2" charset="0"/>
              <a:cs typeface="NikoshBAN" pitchFamily="2" charset="0"/>
            </a:endParaRPr>
          </a:p>
          <a:p>
            <a:pPr algn="r"/>
            <a:endParaRPr lang="en-US" sz="3200" dirty="0">
              <a:solidFill>
                <a:srgbClr val="002060"/>
              </a:solidFill>
              <a:latin typeface="NikoshBAN" pitchFamily="2" charset="0"/>
              <a:cs typeface="NikoshBAN"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2000"/>
                                        <p:tgtEl>
                                          <p:spTgt spid="4">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2" end="2"/>
                                            </p:txEl>
                                          </p:spTgt>
                                        </p:tgtEl>
                                        <p:attrNameLst>
                                          <p:attrName>style.visibility</p:attrName>
                                        </p:attrNameLst>
                                      </p:cBhvr>
                                      <p:to>
                                        <p:strVal val="visible"/>
                                      </p:to>
                                    </p:set>
                                    <p:animEffect transition="in" filter="fade">
                                      <p:cBhvr>
                                        <p:cTn id="10" dur="2000"/>
                                        <p:tgtEl>
                                          <p:spTgt spid="4">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Effect transition="in" filter="fade">
                                      <p:cBhvr>
                                        <p:cTn id="13" dur="2000"/>
                                        <p:tgtEl>
                                          <p:spTgt spid="4">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
                                            <p:txEl>
                                              <p:pRg st="4" end="4"/>
                                            </p:txEl>
                                          </p:spTgt>
                                        </p:tgtEl>
                                        <p:attrNameLst>
                                          <p:attrName>style.visibility</p:attrName>
                                        </p:attrNameLst>
                                      </p:cBhvr>
                                      <p:to>
                                        <p:strVal val="visible"/>
                                      </p:to>
                                    </p:set>
                                    <p:animEffect transition="in" filter="fade">
                                      <p:cBhvr>
                                        <p:cTn id="16" dur="2000"/>
                                        <p:tgtEl>
                                          <p:spTgt spid="4">
                                            <p:txEl>
                                              <p:pRg st="4" end="4"/>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animEffect transition="in" filter="fade">
                                      <p:cBhvr>
                                        <p:cTn id="19" dur="2000"/>
                                        <p:tgtEl>
                                          <p:spTgt spid="4">
                                            <p:txEl>
                                              <p:pRg st="5" end="5"/>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4">
                                            <p:txEl>
                                              <p:pRg st="6" end="6"/>
                                            </p:txEl>
                                          </p:spTgt>
                                        </p:tgtEl>
                                        <p:attrNameLst>
                                          <p:attrName>style.visibility</p:attrName>
                                        </p:attrNameLst>
                                      </p:cBhvr>
                                      <p:to>
                                        <p:strVal val="visible"/>
                                      </p:to>
                                    </p:set>
                                    <p:animEffect transition="in" filter="fade">
                                      <p:cBhvr>
                                        <p:cTn id="24" dur="2000"/>
                                        <p:tgtEl>
                                          <p:spTgt spid="4">
                                            <p:txEl>
                                              <p:pRg st="6" end="6"/>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4">
                                            <p:txEl>
                                              <p:pRg st="7" end="7"/>
                                            </p:txEl>
                                          </p:spTgt>
                                        </p:tgtEl>
                                        <p:attrNameLst>
                                          <p:attrName>style.visibility</p:attrName>
                                        </p:attrNameLst>
                                      </p:cBhvr>
                                      <p:to>
                                        <p:strVal val="visible"/>
                                      </p:to>
                                    </p:set>
                                    <p:animEffect transition="in" filter="fade">
                                      <p:cBhvr>
                                        <p:cTn id="27" dur="2000"/>
                                        <p:tgtEl>
                                          <p:spTgt spid="4">
                                            <p:txEl>
                                              <p:pRg st="7" end="7"/>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4">
                                            <p:txEl>
                                              <p:pRg st="8" end="8"/>
                                            </p:txEl>
                                          </p:spTgt>
                                        </p:tgtEl>
                                        <p:attrNameLst>
                                          <p:attrName>style.visibility</p:attrName>
                                        </p:attrNameLst>
                                      </p:cBhvr>
                                      <p:to>
                                        <p:strVal val="visible"/>
                                      </p:to>
                                    </p:set>
                                    <p:animEffect transition="in" filter="fade">
                                      <p:cBhvr>
                                        <p:cTn id="30" dur="2000"/>
                                        <p:tgtEl>
                                          <p:spTgt spid="4">
                                            <p:txEl>
                                              <p:pRg st="8" end="8"/>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4">
                                            <p:txEl>
                                              <p:pRg st="9" end="9"/>
                                            </p:txEl>
                                          </p:spTgt>
                                        </p:tgtEl>
                                        <p:attrNameLst>
                                          <p:attrName>style.visibility</p:attrName>
                                        </p:attrNameLst>
                                      </p:cBhvr>
                                      <p:to>
                                        <p:strVal val="visible"/>
                                      </p:to>
                                    </p:set>
                                    <p:animEffect transition="in" filter="fade">
                                      <p:cBhvr>
                                        <p:cTn id="33" dur="2000"/>
                                        <p:tgtEl>
                                          <p:spTgt spid="4">
                                            <p:txEl>
                                              <p:pRg st="9" end="9"/>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4">
                                            <p:txEl>
                                              <p:pRg st="10" end="10"/>
                                            </p:txEl>
                                          </p:spTgt>
                                        </p:tgtEl>
                                        <p:attrNameLst>
                                          <p:attrName>style.visibility</p:attrName>
                                        </p:attrNameLst>
                                      </p:cBhvr>
                                      <p:to>
                                        <p:strVal val="visible"/>
                                      </p:to>
                                    </p:set>
                                    <p:animEffect transition="in" filter="fade">
                                      <p:cBhvr>
                                        <p:cTn id="36" dur="2000"/>
                                        <p:tgtEl>
                                          <p:spTgt spid="4">
                                            <p:txEl>
                                              <p:pRg st="10" end="10"/>
                                            </p:txEl>
                                          </p:spTgt>
                                        </p:tgtEl>
                                      </p:cBhvr>
                                    </p:animEffect>
                                  </p:childTnLst>
                                </p:cTn>
                              </p:par>
                              <p:par>
                                <p:cTn id="37" presetID="10" presetClass="entr" presetSubtype="0" fill="hold" nodeType="withEffect">
                                  <p:stCondLst>
                                    <p:cond delay="0"/>
                                  </p:stCondLst>
                                  <p:childTnLst>
                                    <p:set>
                                      <p:cBhvr>
                                        <p:cTn id="38" dur="1" fill="hold">
                                          <p:stCondLst>
                                            <p:cond delay="0"/>
                                          </p:stCondLst>
                                        </p:cTn>
                                        <p:tgtEl>
                                          <p:spTgt spid="4">
                                            <p:txEl>
                                              <p:pRg st="11" end="11"/>
                                            </p:txEl>
                                          </p:spTgt>
                                        </p:tgtEl>
                                        <p:attrNameLst>
                                          <p:attrName>style.visibility</p:attrName>
                                        </p:attrNameLst>
                                      </p:cBhvr>
                                      <p:to>
                                        <p:strVal val="visible"/>
                                      </p:to>
                                    </p:set>
                                    <p:animEffect transition="in" filter="fade">
                                      <p:cBhvr>
                                        <p:cTn id="39" dur="2000"/>
                                        <p:tgtEl>
                                          <p:spTgt spid="4">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M4.jpg"/>
          <p:cNvPicPr>
            <a:picLocks noChangeAspect="1"/>
          </p:cNvPicPr>
          <p:nvPr/>
        </p:nvPicPr>
        <p:blipFill>
          <a:blip r:embed="rId2"/>
          <a:stretch>
            <a:fillRect/>
          </a:stretch>
        </p:blipFill>
        <p:spPr>
          <a:xfrm>
            <a:off x="0" y="76200"/>
            <a:ext cx="4724400" cy="3253628"/>
          </a:xfrm>
          <a:prstGeom prst="rect">
            <a:avLst/>
          </a:prstGeom>
        </p:spPr>
      </p:pic>
      <p:pic>
        <p:nvPicPr>
          <p:cNvPr id="3" name="Picture 2" descr="M5.jpg"/>
          <p:cNvPicPr>
            <a:picLocks noChangeAspect="1"/>
          </p:cNvPicPr>
          <p:nvPr/>
        </p:nvPicPr>
        <p:blipFill>
          <a:blip r:embed="rId3"/>
          <a:stretch>
            <a:fillRect/>
          </a:stretch>
        </p:blipFill>
        <p:spPr>
          <a:xfrm>
            <a:off x="4794650" y="76200"/>
            <a:ext cx="4349350" cy="3276600"/>
          </a:xfrm>
          <a:prstGeom prst="rect">
            <a:avLst/>
          </a:prstGeom>
        </p:spPr>
      </p:pic>
      <p:pic>
        <p:nvPicPr>
          <p:cNvPr id="4" name="Picture 3" descr="M2.jpg"/>
          <p:cNvPicPr>
            <a:picLocks noChangeAspect="1"/>
          </p:cNvPicPr>
          <p:nvPr/>
        </p:nvPicPr>
        <p:blipFill>
          <a:blip r:embed="rId4"/>
          <a:stretch>
            <a:fillRect/>
          </a:stretch>
        </p:blipFill>
        <p:spPr>
          <a:xfrm>
            <a:off x="0" y="3429000"/>
            <a:ext cx="9144000" cy="3429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2000" fill="hold"/>
                                        <p:tgtEl>
                                          <p:spTgt spid="3"/>
                                        </p:tgtEl>
                                        <p:attrNameLst>
                                          <p:attrName>ppt_x</p:attrName>
                                        </p:attrNameLst>
                                      </p:cBhvr>
                                      <p:tavLst>
                                        <p:tav tm="0">
                                          <p:val>
                                            <p:strVal val="#ppt_x"/>
                                          </p:val>
                                        </p:tav>
                                        <p:tav tm="100000">
                                          <p:val>
                                            <p:strVal val="#ppt_x"/>
                                          </p:val>
                                        </p:tav>
                                      </p:tavLst>
                                    </p:anim>
                                    <p:anim calcmode="lin" valueType="num">
                                      <p:cBhvr additive="base">
                                        <p:cTn id="14" dur="2000" fill="hold"/>
                                        <p:tgtEl>
                                          <p:spTgt spid="3"/>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2000" fill="hold"/>
                                        <p:tgtEl>
                                          <p:spTgt spid="4"/>
                                        </p:tgtEl>
                                        <p:attrNameLst>
                                          <p:attrName>ppt_x</p:attrName>
                                        </p:attrNameLst>
                                      </p:cBhvr>
                                      <p:tavLst>
                                        <p:tav tm="0">
                                          <p:val>
                                            <p:strVal val="#ppt_x"/>
                                          </p:val>
                                        </p:tav>
                                        <p:tav tm="100000">
                                          <p:val>
                                            <p:strVal val="#ppt_x"/>
                                          </p:val>
                                        </p:tav>
                                      </p:tavLst>
                                    </p:anim>
                                    <p:anim calcmode="lin" valueType="num">
                                      <p:cBhvr additive="base">
                                        <p:cTn id="20" dur="20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M3.jpg"/>
          <p:cNvPicPr>
            <a:picLocks noChangeAspect="1"/>
          </p:cNvPicPr>
          <p:nvPr/>
        </p:nvPicPr>
        <p:blipFill>
          <a:blip r:embed="rId2"/>
          <a:srcRect b="8782"/>
          <a:stretch>
            <a:fillRect/>
          </a:stretch>
        </p:blipFill>
        <p:spPr>
          <a:xfrm>
            <a:off x="457200" y="782088"/>
            <a:ext cx="8229600" cy="549861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999833"/>
            <a:ext cx="9144000" cy="2800767"/>
          </a:xfrm>
          <a:prstGeom prst="rect">
            <a:avLst/>
          </a:prstGeom>
          <a:solidFill>
            <a:schemeClr val="bg1">
              <a:lumMod val="75000"/>
            </a:schemeClr>
          </a:solidFill>
          <a:ln w="57150">
            <a:solidFill>
              <a:srgbClr val="C00000"/>
            </a:solidFill>
          </a:ln>
        </p:spPr>
        <p:txBody>
          <a:bodyPr wrap="square" rtlCol="0">
            <a:spAutoFit/>
          </a:bodyPr>
          <a:lstStyle/>
          <a:p>
            <a:r>
              <a:rPr lang="bn-BD" sz="8800" dirty="0" smtClean="0">
                <a:latin typeface="NikoshBAN" pitchFamily="2" charset="0"/>
                <a:cs typeface="NikoshBAN" pitchFamily="2" charset="0"/>
              </a:rPr>
              <a:t>      চাহিদা বিধি </a:t>
            </a:r>
          </a:p>
          <a:p>
            <a:r>
              <a:rPr lang="en-US" sz="8800" dirty="0" smtClean="0">
                <a:latin typeface="NikoshBAN" pitchFamily="2" charset="0"/>
                <a:cs typeface="NikoshBAN" pitchFamily="2" charset="0"/>
              </a:rPr>
              <a:t>Law of</a:t>
            </a:r>
            <a:r>
              <a:rPr lang="bn-BD" sz="8800" dirty="0" smtClean="0">
                <a:latin typeface="NikoshBAN" pitchFamily="2" charset="0"/>
                <a:cs typeface="NikoshBAN" pitchFamily="2" charset="0"/>
              </a:rPr>
              <a:t> </a:t>
            </a:r>
            <a:r>
              <a:rPr lang="en-US" sz="8800" dirty="0" smtClean="0">
                <a:latin typeface="NikoshBAN" pitchFamily="2" charset="0"/>
                <a:cs typeface="NikoshBAN" pitchFamily="2" charset="0"/>
              </a:rPr>
              <a:t>demand</a:t>
            </a:r>
            <a:endParaRPr lang="en-US" sz="8800" dirty="0">
              <a:latin typeface="NikoshBAN" pitchFamily="2" charset="0"/>
              <a:cs typeface="NikoshBAN"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1143000"/>
            <a:ext cx="8534400" cy="4832092"/>
          </a:xfrm>
          <a:prstGeom prst="rect">
            <a:avLst/>
          </a:prstGeom>
          <a:solidFill>
            <a:schemeClr val="tx2">
              <a:lumMod val="20000"/>
              <a:lumOff val="80000"/>
            </a:schemeClr>
          </a:solidFill>
          <a:ln w="57150">
            <a:solidFill>
              <a:srgbClr val="C00000"/>
            </a:solidFill>
          </a:ln>
        </p:spPr>
        <p:txBody>
          <a:bodyPr wrap="square" rtlCol="0">
            <a:spAutoFit/>
          </a:bodyPr>
          <a:lstStyle/>
          <a:p>
            <a:r>
              <a:rPr lang="en-US" sz="6000" dirty="0" smtClean="0">
                <a:latin typeface="NikoshBAN" pitchFamily="2" charset="0"/>
                <a:cs typeface="NikoshBAN" pitchFamily="2" charset="0"/>
              </a:rPr>
              <a:t>               </a:t>
            </a:r>
            <a:r>
              <a:rPr lang="bn-BD" sz="6000" u="sng" dirty="0" smtClean="0">
                <a:latin typeface="NikoshBAN" pitchFamily="2" charset="0"/>
                <a:cs typeface="NikoshBAN" pitchFamily="2" charset="0"/>
              </a:rPr>
              <a:t>শিখন ফল</a:t>
            </a:r>
          </a:p>
          <a:p>
            <a:endParaRPr lang="en-US" sz="3200" dirty="0" smtClean="0">
              <a:latin typeface="NikoshBAN" pitchFamily="2" charset="0"/>
              <a:cs typeface="NikoshBAN" pitchFamily="2" charset="0"/>
            </a:endParaRPr>
          </a:p>
          <a:p>
            <a:r>
              <a:rPr lang="bn-BD" sz="3600" dirty="0" smtClean="0">
                <a:latin typeface="NikoshBAN" pitchFamily="2" charset="0"/>
                <a:cs typeface="NikoshBAN" pitchFamily="2" charset="0"/>
              </a:rPr>
              <a:t>১</a:t>
            </a:r>
            <a:r>
              <a:rPr lang="en-US" sz="3600" dirty="0" smtClean="0">
                <a:latin typeface="NikoshBAN" pitchFamily="2" charset="0"/>
                <a:cs typeface="NikoshBAN" pitchFamily="2" charset="0"/>
              </a:rPr>
              <a:t>.</a:t>
            </a:r>
            <a:r>
              <a:rPr lang="bn-BD" sz="3600" dirty="0" smtClean="0">
                <a:latin typeface="NikoshBAN" pitchFamily="2" charset="0"/>
                <a:cs typeface="NikoshBAN" pitchFamily="2" charset="0"/>
              </a:rPr>
              <a:t>চাহিদা বিধি কি বলতে পারবে।</a:t>
            </a:r>
          </a:p>
          <a:p>
            <a:r>
              <a:rPr lang="bn-BD" sz="3600" dirty="0" smtClean="0">
                <a:latin typeface="NikoshBAN" pitchFamily="2" charset="0"/>
                <a:cs typeface="NikoshBAN" pitchFamily="2" charset="0"/>
              </a:rPr>
              <a:t>২</a:t>
            </a:r>
            <a:r>
              <a:rPr lang="en-US" sz="3600" dirty="0" smtClean="0">
                <a:latin typeface="NikoshBAN" pitchFamily="2" charset="0"/>
                <a:cs typeface="NikoshBAN" pitchFamily="2" charset="0"/>
              </a:rPr>
              <a:t>.</a:t>
            </a:r>
            <a:r>
              <a:rPr lang="bn-BD" sz="3600" dirty="0" smtClean="0">
                <a:latin typeface="NikoshBAN" pitchFamily="2" charset="0"/>
                <a:cs typeface="NikoshBAN" pitchFamily="2" charset="0"/>
              </a:rPr>
              <a:t>চাহিদা সমীকরণের সাহায্যে চাহিদা বিধি প্রমাণ করতে পারবে।</a:t>
            </a:r>
          </a:p>
          <a:p>
            <a:r>
              <a:rPr lang="bn-BD" sz="3600" dirty="0" smtClean="0">
                <a:latin typeface="NikoshBAN" pitchFamily="2" charset="0"/>
                <a:cs typeface="NikoshBAN" pitchFamily="2" charset="0"/>
              </a:rPr>
              <a:t>৩</a:t>
            </a:r>
            <a:r>
              <a:rPr lang="en-US" sz="3600" dirty="0" smtClean="0">
                <a:latin typeface="NikoshBAN" pitchFamily="2" charset="0"/>
                <a:cs typeface="NikoshBAN" pitchFamily="2" charset="0"/>
              </a:rPr>
              <a:t>.</a:t>
            </a:r>
            <a:r>
              <a:rPr lang="bn-BD" sz="3600" dirty="0" smtClean="0">
                <a:latin typeface="NikoshBAN" pitchFamily="2" charset="0"/>
                <a:cs typeface="NikoshBAN" pitchFamily="2" charset="0"/>
              </a:rPr>
              <a:t>চাহিদা সূচির সাহায্যে চাহিদা বিধি ব্যাখ্যা করতে পারবে।</a:t>
            </a:r>
          </a:p>
          <a:p>
            <a:r>
              <a:rPr lang="bn-BD" sz="3600" dirty="0" smtClean="0">
                <a:latin typeface="NikoshBAN" pitchFamily="2" charset="0"/>
                <a:cs typeface="NikoshBAN" pitchFamily="2" charset="0"/>
              </a:rPr>
              <a:t>৪</a:t>
            </a:r>
            <a:r>
              <a:rPr lang="en-US" sz="3600" dirty="0" smtClean="0">
                <a:latin typeface="NikoshBAN" pitchFamily="2" charset="0"/>
                <a:cs typeface="NikoshBAN" pitchFamily="2" charset="0"/>
              </a:rPr>
              <a:t>.</a:t>
            </a:r>
            <a:r>
              <a:rPr lang="bn-BD" sz="3600" dirty="0" smtClean="0">
                <a:latin typeface="NikoshBAN" pitchFamily="2" charset="0"/>
                <a:cs typeface="NikoshBAN" pitchFamily="2" charset="0"/>
              </a:rPr>
              <a:t>চাহিদা রেখা অংকন করে চাহিদা বিধি বর্ণনা করতে পারবে।</a:t>
            </a:r>
            <a:endParaRPr lang="en-US" sz="3600" dirty="0">
              <a:latin typeface="NikoshBAN" pitchFamily="2" charset="0"/>
              <a:cs typeface="NikoshBAN"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ppt_x</p:attrName>
                                        </p:attrNameLst>
                                      </p:cBhvr>
                                      <p:tavLst>
                                        <p:tav tm="0">
                                          <p:val>
                                            <p:strVal val="#ppt_x"/>
                                          </p:val>
                                        </p:tav>
                                        <p:tav tm="100000">
                                          <p:val>
                                            <p:strVal val="#ppt_x"/>
                                          </p:val>
                                        </p:tav>
                                      </p:tavLst>
                                    </p:anim>
                                    <p:anim calcmode="lin" valueType="num">
                                      <p:cBhvr>
                                        <p:cTn id="9" dur="2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762000"/>
            <a:ext cx="8382000" cy="5324535"/>
          </a:xfrm>
          <a:prstGeom prst="rect">
            <a:avLst/>
          </a:prstGeom>
          <a:solidFill>
            <a:schemeClr val="accent5">
              <a:lumMod val="40000"/>
              <a:lumOff val="60000"/>
            </a:schemeClr>
          </a:solidFill>
          <a:ln w="57150">
            <a:solidFill>
              <a:srgbClr val="0E035D"/>
            </a:solidFill>
          </a:ln>
        </p:spPr>
        <p:txBody>
          <a:bodyPr wrap="square" rtlCol="0">
            <a:spAutoFit/>
          </a:bodyPr>
          <a:lstStyle/>
          <a:p>
            <a:r>
              <a:rPr lang="bn-BD" sz="3600" u="sng" dirty="0" smtClean="0">
                <a:latin typeface="NikoshBAN" pitchFamily="2" charset="0"/>
                <a:cs typeface="NikoshBAN" pitchFamily="2" charset="0"/>
              </a:rPr>
              <a:t>চাহিদা বিধি </a:t>
            </a:r>
            <a:r>
              <a:rPr lang="en-US" sz="3600" u="sng" dirty="0" smtClean="0">
                <a:latin typeface="NikoshBAN" pitchFamily="2" charset="0"/>
                <a:cs typeface="NikoshBAN" pitchFamily="2" charset="0"/>
              </a:rPr>
              <a:t>( Law of demand )</a:t>
            </a:r>
            <a:endParaRPr lang="bn-BD" sz="3600" u="sng" dirty="0" smtClean="0">
              <a:latin typeface="NikoshBAN" pitchFamily="2" charset="0"/>
              <a:cs typeface="NikoshBAN" pitchFamily="2" charset="0"/>
            </a:endParaRPr>
          </a:p>
          <a:p>
            <a:endParaRPr lang="bn-BD" sz="2400" dirty="0" smtClean="0">
              <a:latin typeface="NikoshBAN" pitchFamily="2" charset="0"/>
              <a:cs typeface="NikoshBAN" pitchFamily="2" charset="0"/>
            </a:endParaRPr>
          </a:p>
          <a:p>
            <a:r>
              <a:rPr lang="bn-BD" sz="2400" dirty="0" smtClean="0">
                <a:latin typeface="NikoshBAN" pitchFamily="2" charset="0"/>
                <a:cs typeface="NikoshBAN" pitchFamily="2" charset="0"/>
              </a:rPr>
              <a:t>     </a:t>
            </a:r>
            <a:r>
              <a:rPr lang="bn-BD" sz="3200" dirty="0" smtClean="0">
                <a:latin typeface="NikoshBAN" pitchFamily="2" charset="0"/>
                <a:cs typeface="NikoshBAN" pitchFamily="2" charset="0"/>
              </a:rPr>
              <a:t>যে বিধির সাহায্যে দ্রব্যের দাম ও চাহিদার মধ্যে সম্পর্ক ব্যাখ্যা করা হয় তাকে চাহিদা বিধি বলা হয়। চাহিদাবিধি অনুযায়ী “অন্যান্য অবস্থা স্থির থাকাবস্থায় কোন দ্রব্যের দাম বাড়লে তার চাহিদার পরিমাণ কমে এবং দাম কমলে তার চাহিদার পরিমাণ বাড়ে। দাম ও চাহিদার এরূপ বিপরীত সম্পর্ককে চাহিদা বিধি বলে।”</a:t>
            </a:r>
            <a:r>
              <a:rPr lang="en-US" sz="3200" dirty="0" smtClean="0">
                <a:latin typeface="NikoshBAN" pitchFamily="2" charset="0"/>
                <a:cs typeface="NikoshBAN" pitchFamily="2" charset="0"/>
              </a:rPr>
              <a:t> </a:t>
            </a:r>
            <a:endParaRPr lang="bn-BD" sz="3200" dirty="0" smtClean="0">
              <a:latin typeface="NikoshBAN" pitchFamily="2" charset="0"/>
              <a:cs typeface="NikoshBAN" pitchFamily="2" charset="0"/>
            </a:endParaRPr>
          </a:p>
          <a:p>
            <a:r>
              <a:rPr lang="bn-BD" sz="3200" dirty="0" smtClean="0">
                <a:latin typeface="NikoshBAN" pitchFamily="2" charset="0"/>
                <a:cs typeface="NikoshBAN" pitchFamily="2" charset="0"/>
              </a:rPr>
              <a:t>সংকেত আকারে বলা যায়  -</a:t>
            </a:r>
            <a:endParaRPr lang="en-US" sz="3200" dirty="0" smtClean="0">
              <a:latin typeface="NikoshBAN" pitchFamily="2" charset="0"/>
              <a:cs typeface="NikoshBAN" pitchFamily="2" charset="0"/>
            </a:endParaRPr>
          </a:p>
          <a:p>
            <a:endParaRPr lang="en-US" sz="3200" dirty="0" smtClean="0">
              <a:latin typeface="NikoshBAN" pitchFamily="2" charset="0"/>
              <a:cs typeface="NikoshBAN" pitchFamily="2" charset="0"/>
            </a:endParaRPr>
          </a:p>
          <a:p>
            <a:r>
              <a:rPr lang="bn-BD" sz="3200" dirty="0" smtClean="0">
                <a:latin typeface="NikoshBAN" pitchFamily="2" charset="0"/>
                <a:cs typeface="NikoshBAN" pitchFamily="2" charset="0"/>
              </a:rPr>
              <a:t>                  </a:t>
            </a:r>
            <a:r>
              <a:rPr lang="en-US" sz="3200" dirty="0" smtClean="0">
                <a:latin typeface="NikoshBAN" pitchFamily="2" charset="0"/>
                <a:cs typeface="NikoshBAN" pitchFamily="2" charset="0"/>
              </a:rPr>
              <a:t>P     D      </a:t>
            </a:r>
          </a:p>
          <a:p>
            <a:endParaRPr lang="en-US" sz="2400" dirty="0">
              <a:latin typeface="NikoshBAN" pitchFamily="2" charset="0"/>
              <a:cs typeface="NikoshBAN" pitchFamily="2" charset="0"/>
            </a:endParaRPr>
          </a:p>
        </p:txBody>
      </p:sp>
      <p:cxnSp>
        <p:nvCxnSpPr>
          <p:cNvPr id="4" name="Straight Arrow Connector 3"/>
          <p:cNvCxnSpPr/>
          <p:nvPr/>
        </p:nvCxnSpPr>
        <p:spPr>
          <a:xfrm rot="5400000">
            <a:off x="2400697" y="5600303"/>
            <a:ext cx="381000" cy="79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7" name="Straight Arrow Connector 6"/>
          <p:cNvCxnSpPr/>
          <p:nvPr/>
        </p:nvCxnSpPr>
        <p:spPr>
          <a:xfrm rot="16200000" flipV="1">
            <a:off x="3200797" y="5028803"/>
            <a:ext cx="457200" cy="79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9" name="Straight Arrow Connector 8"/>
          <p:cNvCxnSpPr/>
          <p:nvPr/>
        </p:nvCxnSpPr>
        <p:spPr>
          <a:xfrm rot="5400000" flipH="1" flipV="1">
            <a:off x="2514600" y="5105400"/>
            <a:ext cx="45720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1" name="Straight Arrow Connector 10"/>
          <p:cNvCxnSpPr/>
          <p:nvPr/>
        </p:nvCxnSpPr>
        <p:spPr>
          <a:xfrm rot="5400000">
            <a:off x="3391297" y="5524103"/>
            <a:ext cx="381000" cy="79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1"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up)">
                                      <p:cBhvr>
                                        <p:cTn id="14" dur="20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ipe(down)">
                                      <p:cBhvr>
                                        <p:cTn id="19" dur="20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nodeType="click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wipe(down)">
                                      <p:cBhvr>
                                        <p:cTn id="24" dur="2000"/>
                                        <p:tgtEl>
                                          <p:spTgt spid="9"/>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1" fill="hold" nodeType="click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wipe(up)">
                                      <p:cBhvr>
                                        <p:cTn id="29"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1329928"/>
            <a:ext cx="8534400" cy="4308872"/>
          </a:xfrm>
          <a:prstGeom prst="rect">
            <a:avLst/>
          </a:prstGeom>
          <a:noFill/>
          <a:ln w="57150">
            <a:noFill/>
          </a:ln>
        </p:spPr>
        <p:txBody>
          <a:bodyPr wrap="square" rtlCol="0">
            <a:spAutoFit/>
          </a:bodyPr>
          <a:lstStyle/>
          <a:p>
            <a:r>
              <a:rPr lang="bn-BD" sz="3200" dirty="0" smtClean="0">
                <a:latin typeface="NikoshBAN" pitchFamily="2" charset="0"/>
                <a:cs typeface="NikoshBAN" pitchFamily="2" charset="0"/>
              </a:rPr>
              <a:t>চাহিদা অপেক্ষক/ সমীকরণ, </a:t>
            </a:r>
            <a:r>
              <a:rPr lang="en-US" sz="3200" dirty="0" smtClean="0">
                <a:cs typeface="NikoshBAN" pitchFamily="2" charset="0"/>
              </a:rPr>
              <a:t>D= 80 — 5 p</a:t>
            </a:r>
          </a:p>
          <a:p>
            <a:r>
              <a:rPr lang="bn-BD" sz="3200" dirty="0" smtClean="0">
                <a:cs typeface="NikoshBAN" pitchFamily="2" charset="0"/>
              </a:rPr>
              <a:t>এখানে </a:t>
            </a:r>
            <a:r>
              <a:rPr lang="en-US" sz="3200" dirty="0" smtClean="0">
                <a:cs typeface="NikoshBAN" pitchFamily="2" charset="0"/>
              </a:rPr>
              <a:t>P=</a:t>
            </a:r>
            <a:r>
              <a:rPr lang="bn-BD" sz="3200" dirty="0" smtClean="0">
                <a:cs typeface="NikoshBAN" pitchFamily="2" charset="0"/>
              </a:rPr>
              <a:t> দ্রব্যের দাম ,</a:t>
            </a:r>
            <a:r>
              <a:rPr lang="en-US" sz="3200" dirty="0" smtClean="0">
                <a:cs typeface="NikoshBAN" pitchFamily="2" charset="0"/>
              </a:rPr>
              <a:t> D =</a:t>
            </a:r>
            <a:r>
              <a:rPr lang="bn-BD" sz="3200" dirty="0" smtClean="0">
                <a:cs typeface="NikoshBAN" pitchFamily="2" charset="0"/>
              </a:rPr>
              <a:t> দ্রব্যের চাহিদার পরিমাণ</a:t>
            </a:r>
            <a:endParaRPr lang="en-US" sz="3200" dirty="0" smtClean="0">
              <a:cs typeface="NikoshBAN" pitchFamily="2" charset="0"/>
            </a:endParaRPr>
          </a:p>
          <a:p>
            <a:endParaRPr lang="bn-BD" sz="3200" dirty="0" smtClean="0">
              <a:cs typeface="NikoshBAN" pitchFamily="2" charset="0"/>
            </a:endParaRPr>
          </a:p>
          <a:p>
            <a:r>
              <a:rPr lang="en-US" sz="3200" dirty="0" smtClean="0">
                <a:cs typeface="NikoshBAN" pitchFamily="2" charset="0"/>
              </a:rPr>
              <a:t>P= 5 </a:t>
            </a:r>
            <a:r>
              <a:rPr lang="bn-BD" sz="3200" dirty="0" smtClean="0">
                <a:cs typeface="NikoshBAN" pitchFamily="2" charset="0"/>
              </a:rPr>
              <a:t> হলে</a:t>
            </a:r>
            <a:r>
              <a:rPr lang="en-US" sz="3200" dirty="0" smtClean="0">
                <a:cs typeface="NikoshBAN" pitchFamily="2" charset="0"/>
              </a:rPr>
              <a:t> </a:t>
            </a:r>
            <a:r>
              <a:rPr lang="bn-BD" sz="3200" dirty="0" smtClean="0">
                <a:cs typeface="NikoshBAN" pitchFamily="2" charset="0"/>
              </a:rPr>
              <a:t>,</a:t>
            </a:r>
            <a:r>
              <a:rPr lang="en-US" sz="3200" dirty="0" smtClean="0">
                <a:cs typeface="NikoshBAN" pitchFamily="2" charset="0"/>
              </a:rPr>
              <a:t> D = 80 — 5 × 5 = 80 — 25 = 55</a:t>
            </a:r>
          </a:p>
          <a:p>
            <a:endParaRPr lang="en-US" sz="3200" dirty="0" smtClean="0">
              <a:cs typeface="NikoshBAN" pitchFamily="2" charset="0"/>
            </a:endParaRPr>
          </a:p>
          <a:p>
            <a:r>
              <a:rPr lang="en-US" sz="3200" dirty="0" smtClean="0">
                <a:cs typeface="NikoshBAN" pitchFamily="2" charset="0"/>
              </a:rPr>
              <a:t>P= 6</a:t>
            </a:r>
            <a:r>
              <a:rPr lang="bn-BD" sz="3200" dirty="0" smtClean="0">
                <a:cs typeface="NikoshBAN" pitchFamily="2" charset="0"/>
              </a:rPr>
              <a:t> হলে</a:t>
            </a:r>
            <a:r>
              <a:rPr lang="en-US" sz="3200" dirty="0" smtClean="0">
                <a:cs typeface="NikoshBAN" pitchFamily="2" charset="0"/>
              </a:rPr>
              <a:t> </a:t>
            </a:r>
            <a:r>
              <a:rPr lang="bn-BD" sz="3200" dirty="0" smtClean="0">
                <a:cs typeface="NikoshBAN" pitchFamily="2" charset="0"/>
              </a:rPr>
              <a:t>, </a:t>
            </a:r>
            <a:r>
              <a:rPr lang="en-US" sz="3200" dirty="0" smtClean="0">
                <a:cs typeface="NikoshBAN" pitchFamily="2" charset="0"/>
              </a:rPr>
              <a:t>D = 80 — 5 × 6 = 80 — 30 = 50</a:t>
            </a:r>
          </a:p>
          <a:p>
            <a:endParaRPr lang="en-US" sz="3200" dirty="0" smtClean="0">
              <a:cs typeface="NikoshBAN" pitchFamily="2" charset="0"/>
            </a:endParaRPr>
          </a:p>
          <a:p>
            <a:r>
              <a:rPr lang="en-US" sz="3200" dirty="0" smtClean="0">
                <a:cs typeface="NikoshBAN" pitchFamily="2" charset="0"/>
              </a:rPr>
              <a:t>P= 7 </a:t>
            </a:r>
            <a:r>
              <a:rPr lang="bn-BD" sz="3200" dirty="0" smtClean="0">
                <a:cs typeface="NikoshBAN" pitchFamily="2" charset="0"/>
              </a:rPr>
              <a:t>হলে</a:t>
            </a:r>
            <a:r>
              <a:rPr lang="en-US" sz="3200" dirty="0" smtClean="0">
                <a:cs typeface="NikoshBAN" pitchFamily="2" charset="0"/>
              </a:rPr>
              <a:t> </a:t>
            </a:r>
            <a:r>
              <a:rPr lang="bn-BD" sz="3200" dirty="0" smtClean="0">
                <a:cs typeface="NikoshBAN" pitchFamily="2" charset="0"/>
              </a:rPr>
              <a:t>,</a:t>
            </a:r>
            <a:r>
              <a:rPr lang="en-US" sz="3200" dirty="0" smtClean="0">
                <a:cs typeface="NikoshBAN" pitchFamily="2" charset="0"/>
              </a:rPr>
              <a:t> D = 80 — 5 × 7 = 80 — 35 = 45</a:t>
            </a:r>
            <a:endParaRPr lang="en-US" dirty="0" smtClean="0"/>
          </a:p>
          <a:p>
            <a:r>
              <a:rPr lang="en-US" dirty="0" smtClean="0"/>
              <a:t> </a:t>
            </a:r>
            <a:r>
              <a:rPr lang="bn-BD" dirty="0" smtClean="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2000"/>
                                        <p:tgtEl>
                                          <p:spTgt spid="2">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 calcmode="lin" valueType="num">
                                      <p:cBhvr additive="base">
                                        <p:cTn id="15" dur="20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6" dur="20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anim calcmode="lin" valueType="num">
                                      <p:cBhvr additive="base">
                                        <p:cTn id="21" dur="20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2" dur="20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7" end="7"/>
                                            </p:txEl>
                                          </p:spTgt>
                                        </p:tgtEl>
                                        <p:attrNameLst>
                                          <p:attrName>style.visibility</p:attrName>
                                        </p:attrNameLst>
                                      </p:cBhvr>
                                      <p:to>
                                        <p:strVal val="visible"/>
                                      </p:to>
                                    </p:set>
                                    <p:anim calcmode="lin" valueType="num">
                                      <p:cBhvr additive="base">
                                        <p:cTn id="27" dur="20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28" dur="20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838200" y="2133600"/>
          <a:ext cx="7620000" cy="4419600"/>
        </p:xfrm>
        <a:graphic>
          <a:graphicData uri="http://schemas.openxmlformats.org/drawingml/2006/table">
            <a:tbl>
              <a:tblPr firstRow="1" bandRow="1">
                <a:tableStyleId>{5C22544A-7EE6-4342-B048-85BDC9FD1C3A}</a:tableStyleId>
              </a:tblPr>
              <a:tblGrid>
                <a:gridCol w="3810000"/>
                <a:gridCol w="3810000"/>
              </a:tblGrid>
              <a:tr h="1104900">
                <a:tc>
                  <a:txBody>
                    <a:bodyPr/>
                    <a:lstStyle/>
                    <a:p>
                      <a:pPr algn="ctr"/>
                      <a:r>
                        <a:rPr lang="bn-BD" sz="3200" b="0" dirty="0" smtClean="0">
                          <a:latin typeface="NikoshBAN" pitchFamily="2" charset="0"/>
                          <a:cs typeface="NikoshBAN" pitchFamily="2" charset="0"/>
                        </a:rPr>
                        <a:t>দ্রব্যের দাম ( টাকায় ) </a:t>
                      </a:r>
                      <a:endParaRPr lang="en-US" sz="3200" b="0" dirty="0">
                        <a:latin typeface="NikoshBAN" pitchFamily="2" charset="0"/>
                        <a:cs typeface="NikoshBAN" pitchFamily="2" charset="0"/>
                      </a:endParaRPr>
                    </a:p>
                  </a:txBody>
                  <a:tcPr/>
                </a:tc>
                <a:tc>
                  <a:txBody>
                    <a:bodyPr/>
                    <a:lstStyle/>
                    <a:p>
                      <a:pPr algn="ctr"/>
                      <a:r>
                        <a:rPr lang="bn-BD" sz="3200" b="0" dirty="0" smtClean="0">
                          <a:latin typeface="NikoshBAN" pitchFamily="2" charset="0"/>
                          <a:cs typeface="NikoshBAN" pitchFamily="2" charset="0"/>
                        </a:rPr>
                        <a:t>চাহিদার পরিমাণ ( একক )</a:t>
                      </a:r>
                      <a:endParaRPr lang="en-US" sz="3200" b="0" dirty="0">
                        <a:latin typeface="NikoshBAN" pitchFamily="2" charset="0"/>
                        <a:cs typeface="NikoshBAN" pitchFamily="2" charset="0"/>
                      </a:endParaRPr>
                    </a:p>
                  </a:txBody>
                  <a:tcPr/>
                </a:tc>
              </a:tr>
              <a:tr h="1104900">
                <a:tc>
                  <a:txBody>
                    <a:bodyPr/>
                    <a:lstStyle/>
                    <a:p>
                      <a:pPr algn="ctr"/>
                      <a:r>
                        <a:rPr lang="bn-BD" sz="3200" dirty="0" smtClean="0">
                          <a:solidFill>
                            <a:schemeClr val="tx1"/>
                          </a:solidFill>
                          <a:latin typeface="NikoshBAN" pitchFamily="2" charset="0"/>
                          <a:cs typeface="NikoshBAN" pitchFamily="2" charset="0"/>
                        </a:rPr>
                        <a:t>৫</a:t>
                      </a:r>
                      <a:r>
                        <a:rPr lang="en-US" sz="3200" dirty="0" smtClean="0">
                          <a:solidFill>
                            <a:schemeClr val="tx1"/>
                          </a:solidFill>
                          <a:latin typeface="NikoshBAN" pitchFamily="2" charset="0"/>
                          <a:cs typeface="NikoshBAN" pitchFamily="2" charset="0"/>
                        </a:rPr>
                        <a:t>.</a:t>
                      </a:r>
                      <a:r>
                        <a:rPr lang="bn-BD" sz="3200" dirty="0" smtClean="0">
                          <a:solidFill>
                            <a:schemeClr val="tx1"/>
                          </a:solidFill>
                          <a:latin typeface="NikoshBAN" pitchFamily="2" charset="0"/>
                          <a:cs typeface="NikoshBAN" pitchFamily="2" charset="0"/>
                        </a:rPr>
                        <a:t>০০</a:t>
                      </a:r>
                      <a:r>
                        <a:rPr lang="bn-BD" sz="3200" baseline="0" dirty="0" smtClean="0">
                          <a:solidFill>
                            <a:schemeClr val="tx1"/>
                          </a:solidFill>
                          <a:latin typeface="NikoshBAN" pitchFamily="2" charset="0"/>
                          <a:cs typeface="NikoshBAN" pitchFamily="2" charset="0"/>
                        </a:rPr>
                        <a:t> টাকা </a:t>
                      </a:r>
                      <a:endParaRPr lang="en-US" sz="3200" dirty="0">
                        <a:solidFill>
                          <a:schemeClr val="tx1"/>
                        </a:solidFill>
                        <a:latin typeface="NikoshBAN" pitchFamily="2" charset="0"/>
                        <a:cs typeface="NikoshBAN" pitchFamily="2" charset="0"/>
                      </a:endParaRPr>
                    </a:p>
                  </a:txBody>
                  <a:tcPr/>
                </a:tc>
                <a:tc>
                  <a:txBody>
                    <a:bodyPr/>
                    <a:lstStyle/>
                    <a:p>
                      <a:pPr algn="ctr"/>
                      <a:r>
                        <a:rPr lang="bn-BD" sz="3200" dirty="0" smtClean="0">
                          <a:solidFill>
                            <a:schemeClr val="tx1"/>
                          </a:solidFill>
                          <a:latin typeface="NikoshBAN" pitchFamily="2" charset="0"/>
                          <a:cs typeface="NikoshBAN" pitchFamily="2" charset="0"/>
                        </a:rPr>
                        <a:t>৫৫ একক</a:t>
                      </a:r>
                      <a:endParaRPr lang="en-US" sz="3200" dirty="0">
                        <a:solidFill>
                          <a:schemeClr val="tx1"/>
                        </a:solidFill>
                        <a:latin typeface="NikoshBAN" pitchFamily="2" charset="0"/>
                        <a:cs typeface="NikoshBAN" pitchFamily="2" charset="0"/>
                      </a:endParaRPr>
                    </a:p>
                  </a:txBody>
                  <a:tcPr/>
                </a:tc>
              </a:tr>
              <a:tr h="1104900">
                <a:tc>
                  <a:txBody>
                    <a:bodyPr/>
                    <a:lstStyle/>
                    <a:p>
                      <a:pPr algn="ctr"/>
                      <a:r>
                        <a:rPr lang="bn-BD" sz="3200" dirty="0" smtClean="0">
                          <a:solidFill>
                            <a:srgbClr val="C00000"/>
                          </a:solidFill>
                          <a:latin typeface="NikoshBAN" pitchFamily="2" charset="0"/>
                          <a:cs typeface="NikoshBAN" pitchFamily="2" charset="0"/>
                        </a:rPr>
                        <a:t>৬</a:t>
                      </a:r>
                      <a:r>
                        <a:rPr lang="en-US" sz="3200" dirty="0" smtClean="0">
                          <a:solidFill>
                            <a:srgbClr val="C00000"/>
                          </a:solidFill>
                          <a:latin typeface="NikoshBAN" pitchFamily="2" charset="0"/>
                          <a:cs typeface="NikoshBAN" pitchFamily="2" charset="0"/>
                        </a:rPr>
                        <a:t>.</a:t>
                      </a:r>
                      <a:r>
                        <a:rPr lang="bn-BD" sz="3200" dirty="0" smtClean="0">
                          <a:solidFill>
                            <a:srgbClr val="C00000"/>
                          </a:solidFill>
                          <a:latin typeface="NikoshBAN" pitchFamily="2" charset="0"/>
                          <a:cs typeface="NikoshBAN" pitchFamily="2" charset="0"/>
                        </a:rPr>
                        <a:t>০০</a:t>
                      </a:r>
                      <a:r>
                        <a:rPr lang="bn-BD" sz="3200" baseline="0" dirty="0" smtClean="0">
                          <a:solidFill>
                            <a:srgbClr val="C00000"/>
                          </a:solidFill>
                          <a:latin typeface="NikoshBAN" pitchFamily="2" charset="0"/>
                          <a:cs typeface="NikoshBAN" pitchFamily="2" charset="0"/>
                        </a:rPr>
                        <a:t> টাকা</a:t>
                      </a:r>
                      <a:endParaRPr lang="en-US" sz="3200" dirty="0">
                        <a:solidFill>
                          <a:srgbClr val="C00000"/>
                        </a:solidFill>
                        <a:latin typeface="NikoshBAN" pitchFamily="2" charset="0"/>
                        <a:cs typeface="NikoshBAN" pitchFamily="2" charset="0"/>
                      </a:endParaRPr>
                    </a:p>
                  </a:txBody>
                  <a:tcPr>
                    <a:solidFill>
                      <a:schemeClr val="accent3"/>
                    </a:solidFill>
                  </a:tcPr>
                </a:tc>
                <a:tc>
                  <a:txBody>
                    <a:bodyPr/>
                    <a:lstStyle/>
                    <a:p>
                      <a:pPr algn="ctr"/>
                      <a:r>
                        <a:rPr lang="bn-BD" sz="3200" dirty="0" smtClean="0">
                          <a:solidFill>
                            <a:srgbClr val="C00000"/>
                          </a:solidFill>
                          <a:latin typeface="NikoshBAN" pitchFamily="2" charset="0"/>
                          <a:cs typeface="NikoshBAN" pitchFamily="2" charset="0"/>
                        </a:rPr>
                        <a:t>৫০</a:t>
                      </a:r>
                      <a:r>
                        <a:rPr lang="bn-BD" sz="3200" baseline="0" dirty="0" smtClean="0">
                          <a:solidFill>
                            <a:srgbClr val="C00000"/>
                          </a:solidFill>
                          <a:latin typeface="NikoshBAN" pitchFamily="2" charset="0"/>
                          <a:cs typeface="NikoshBAN" pitchFamily="2" charset="0"/>
                        </a:rPr>
                        <a:t> একক</a:t>
                      </a:r>
                      <a:endParaRPr lang="en-US" sz="3200" dirty="0">
                        <a:solidFill>
                          <a:srgbClr val="C00000"/>
                        </a:solidFill>
                        <a:latin typeface="NikoshBAN" pitchFamily="2" charset="0"/>
                        <a:cs typeface="NikoshBAN" pitchFamily="2" charset="0"/>
                      </a:endParaRPr>
                    </a:p>
                  </a:txBody>
                  <a:tcPr>
                    <a:solidFill>
                      <a:schemeClr val="accent3"/>
                    </a:solidFill>
                  </a:tcPr>
                </a:tc>
              </a:tr>
              <a:tr h="1104900">
                <a:tc>
                  <a:txBody>
                    <a:bodyPr/>
                    <a:lstStyle/>
                    <a:p>
                      <a:pPr algn="ctr"/>
                      <a:r>
                        <a:rPr lang="bn-BD" sz="3200" dirty="0" smtClean="0">
                          <a:solidFill>
                            <a:srgbClr val="002060"/>
                          </a:solidFill>
                          <a:latin typeface="NikoshBAN" pitchFamily="2" charset="0"/>
                          <a:cs typeface="NikoshBAN" pitchFamily="2" charset="0"/>
                        </a:rPr>
                        <a:t>৭</a:t>
                      </a:r>
                      <a:r>
                        <a:rPr lang="en-US" sz="3200" dirty="0" smtClean="0">
                          <a:solidFill>
                            <a:srgbClr val="002060"/>
                          </a:solidFill>
                          <a:latin typeface="NikoshBAN" pitchFamily="2" charset="0"/>
                          <a:cs typeface="NikoshBAN" pitchFamily="2" charset="0"/>
                        </a:rPr>
                        <a:t>.</a:t>
                      </a:r>
                      <a:r>
                        <a:rPr lang="bn-BD" sz="3200" dirty="0" smtClean="0">
                          <a:solidFill>
                            <a:srgbClr val="002060"/>
                          </a:solidFill>
                          <a:latin typeface="NikoshBAN" pitchFamily="2" charset="0"/>
                          <a:cs typeface="NikoshBAN" pitchFamily="2" charset="0"/>
                        </a:rPr>
                        <a:t>০০</a:t>
                      </a:r>
                      <a:r>
                        <a:rPr lang="bn-BD" sz="3200" baseline="0" dirty="0" smtClean="0">
                          <a:solidFill>
                            <a:srgbClr val="002060"/>
                          </a:solidFill>
                          <a:latin typeface="NikoshBAN" pitchFamily="2" charset="0"/>
                          <a:cs typeface="NikoshBAN" pitchFamily="2" charset="0"/>
                        </a:rPr>
                        <a:t> টাকা</a:t>
                      </a:r>
                      <a:endParaRPr lang="en-US" sz="3200" dirty="0">
                        <a:solidFill>
                          <a:srgbClr val="002060"/>
                        </a:solidFill>
                        <a:latin typeface="NikoshBAN" pitchFamily="2" charset="0"/>
                        <a:cs typeface="NikoshBAN" pitchFamily="2" charset="0"/>
                      </a:endParaRPr>
                    </a:p>
                  </a:txBody>
                  <a:tcPr>
                    <a:solidFill>
                      <a:schemeClr val="bg2">
                        <a:lumMod val="75000"/>
                      </a:schemeClr>
                    </a:solidFill>
                  </a:tcPr>
                </a:tc>
                <a:tc>
                  <a:txBody>
                    <a:bodyPr/>
                    <a:lstStyle/>
                    <a:p>
                      <a:pPr algn="ctr"/>
                      <a:r>
                        <a:rPr lang="bn-BD" sz="3200" dirty="0" smtClean="0">
                          <a:solidFill>
                            <a:srgbClr val="002060"/>
                          </a:solidFill>
                          <a:latin typeface="NikoshBAN" pitchFamily="2" charset="0"/>
                          <a:cs typeface="NikoshBAN" pitchFamily="2" charset="0"/>
                        </a:rPr>
                        <a:t>৪৫</a:t>
                      </a:r>
                      <a:r>
                        <a:rPr lang="bn-BD" sz="3200" baseline="0" dirty="0" smtClean="0">
                          <a:solidFill>
                            <a:srgbClr val="002060"/>
                          </a:solidFill>
                          <a:latin typeface="NikoshBAN" pitchFamily="2" charset="0"/>
                          <a:cs typeface="NikoshBAN" pitchFamily="2" charset="0"/>
                        </a:rPr>
                        <a:t> একক</a:t>
                      </a:r>
                      <a:endParaRPr lang="en-US" sz="3200" dirty="0">
                        <a:solidFill>
                          <a:srgbClr val="002060"/>
                        </a:solidFill>
                        <a:latin typeface="NikoshBAN" pitchFamily="2" charset="0"/>
                        <a:cs typeface="NikoshBAN" pitchFamily="2" charset="0"/>
                      </a:endParaRPr>
                    </a:p>
                  </a:txBody>
                  <a:tcPr>
                    <a:solidFill>
                      <a:schemeClr val="bg2">
                        <a:lumMod val="75000"/>
                      </a:schemeClr>
                    </a:solidFill>
                  </a:tcPr>
                </a:tc>
              </a:tr>
            </a:tbl>
          </a:graphicData>
        </a:graphic>
      </p:graphicFrame>
      <p:sp>
        <p:nvSpPr>
          <p:cNvPr id="9" name="TextBox 8"/>
          <p:cNvSpPr txBox="1"/>
          <p:nvPr/>
        </p:nvSpPr>
        <p:spPr>
          <a:xfrm>
            <a:off x="304800" y="997803"/>
            <a:ext cx="8458200" cy="830997"/>
          </a:xfrm>
          <a:prstGeom prst="rect">
            <a:avLst/>
          </a:prstGeom>
          <a:solidFill>
            <a:schemeClr val="accent4">
              <a:lumMod val="50000"/>
            </a:schemeClr>
          </a:solidFill>
        </p:spPr>
        <p:txBody>
          <a:bodyPr wrap="square" rtlCol="0">
            <a:spAutoFit/>
          </a:bodyPr>
          <a:lstStyle/>
          <a:p>
            <a:pPr algn="ctr"/>
            <a:r>
              <a:rPr lang="bn-BD" sz="4800" dirty="0" smtClean="0">
                <a:solidFill>
                  <a:schemeClr val="tx2">
                    <a:lumMod val="60000"/>
                    <a:lumOff val="40000"/>
                  </a:schemeClr>
                </a:solidFill>
                <a:latin typeface="NikoshBAN" pitchFamily="2" charset="0"/>
                <a:cs typeface="NikoshBAN" pitchFamily="2" charset="0"/>
              </a:rPr>
              <a:t>চাহিদা সূচী</a:t>
            </a:r>
            <a:r>
              <a:rPr lang="en-US" sz="4800" dirty="0" smtClean="0">
                <a:solidFill>
                  <a:schemeClr val="tx2">
                    <a:lumMod val="60000"/>
                    <a:lumOff val="40000"/>
                  </a:schemeClr>
                </a:solidFill>
                <a:latin typeface="NikoshBAN" pitchFamily="2" charset="0"/>
                <a:cs typeface="NikoshBAN" pitchFamily="2" charset="0"/>
              </a:rPr>
              <a:t> ( Demand schedule )</a:t>
            </a:r>
            <a:endParaRPr lang="en-US" sz="2400" dirty="0">
              <a:solidFill>
                <a:schemeClr val="tx2">
                  <a:lumMod val="60000"/>
                  <a:lumOff val="40000"/>
                </a:schemeClr>
              </a:solidFill>
              <a:latin typeface="NikoshBAN" pitchFamily="2" charset="0"/>
              <a:cs typeface="NikoshBAN"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2000"/>
                                        <p:tgtEl>
                                          <p:spTgt spid="9"/>
                                        </p:tgtEl>
                                      </p:cBhvr>
                                    </p:animEffect>
                                    <p:anim calcmode="lin" valueType="num">
                                      <p:cBhvr>
                                        <p:cTn id="8" dur="2000" fill="hold"/>
                                        <p:tgtEl>
                                          <p:spTgt spid="9"/>
                                        </p:tgtEl>
                                        <p:attrNameLst>
                                          <p:attrName>ppt_x</p:attrName>
                                        </p:attrNameLst>
                                      </p:cBhvr>
                                      <p:tavLst>
                                        <p:tav tm="0">
                                          <p:val>
                                            <p:strVal val="#ppt_x"/>
                                          </p:val>
                                        </p:tav>
                                        <p:tav tm="100000">
                                          <p:val>
                                            <p:strVal val="#ppt_x"/>
                                          </p:val>
                                        </p:tav>
                                      </p:tavLst>
                                    </p:anim>
                                    <p:anim calcmode="lin" valueType="num">
                                      <p:cBhvr>
                                        <p:cTn id="9" dur="2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308</TotalTime>
  <Words>352</Words>
  <Application>Microsoft Office PowerPoint</Application>
  <PresentationFormat>On-screen Show (4:3)</PresentationFormat>
  <Paragraphs>76</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Kajol</cp:lastModifiedBy>
  <cp:revision>38</cp:revision>
  <dcterms:created xsi:type="dcterms:W3CDTF">2006-08-16T00:00:00Z</dcterms:created>
  <dcterms:modified xsi:type="dcterms:W3CDTF">2013-06-27T04:41:38Z</dcterms:modified>
</cp:coreProperties>
</file>